
<file path=[Content_Types].xml><?xml version="1.0" encoding="utf-8"?>
<Types xmlns="http://schemas.openxmlformats.org/package/2006/content-types">
  <Override PartName="/_rels/.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51.png" ContentType="image/png"/>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8.png" ContentType="image/png"/>
  <Override PartName="/ppt/media/image17.png" ContentType="image/png"/>
  <Override PartName="/ppt/media/image21.jpeg" ContentType="image/jpeg"/>
  <Override PartName="/ppt/media/image16.png" ContentType="image/png"/>
  <Override PartName="/ppt/media/image15.png" ContentType="image/png"/>
  <Override PartName="/ppt/media/image23.jpeg" ContentType="image/jpeg"/>
  <Override PartName="/ppt/media/image56.jpeg" ContentType="image/jpeg"/>
  <Override PartName="/ppt/media/image13.png" ContentType="image/png"/>
  <Override PartName="/ppt/media/image19.png" ContentType="image/png"/>
  <Override PartName="/ppt/media/image12.jpeg" ContentType="image/jpeg"/>
  <Override PartName="/ppt/media/image54.png" ContentType="image/png"/>
  <Override PartName="/ppt/media/image4.png" ContentType="image/png"/>
  <Override PartName="/ppt/media/image39.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3.png" ContentType="image/png"/>
  <Override PartName="/ppt/media/image3.png" ContentType="image/png"/>
  <Override PartName="/ppt/media/image38.png" ContentType="image/png"/>
  <Override PartName="/ppt/media/image11.png" ContentType="image/png"/>
  <Override PartName="/ppt/media/image1.jpeg" ContentType="image/jpeg"/>
  <Override PartName="/ppt/media/image41.png" ContentType="image/png"/>
  <Override PartName="/ppt/media/image6.png" ContentType="image/png"/>
  <Override PartName="/ppt/media/image10.png" ContentType="image/png"/>
  <Override PartName="/ppt/media/image9.jpeg" ContentType="image/jpeg"/>
  <Override PartName="/ppt/media/image8.png" ContentType="image/png"/>
  <Override PartName="/ppt/media/image14.png" ContentType="image/png"/>
  <Override PartName="/ppt/media/image24.jpeg" ContentType="image/jpe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28.png" ContentType="image/png"/>
  <Override PartName="/ppt/media/image35.jpeg" ContentType="image/jpeg"/>
  <Override PartName="/ppt/media/image36.png" ContentType="image/png"/>
  <Override PartName="/ppt/media/image40.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29" name="PlaceHolder 3"/>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33"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34" name="PlaceHolder 5"/>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37" name="PlaceHolder 3"/>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pic>
        <p:nvPicPr>
          <p:cNvPr id="38" name="" descr=""/>
          <p:cNvPicPr/>
          <p:nvPr/>
        </p:nvPicPr>
        <p:blipFill>
          <a:blip r:embed="rId2"/>
          <a:stretch/>
        </p:blipFill>
        <p:spPr>
          <a:xfrm>
            <a:off x="2702160" y="1203480"/>
            <a:ext cx="3738600" cy="2982960"/>
          </a:xfrm>
          <a:prstGeom prst="rect">
            <a:avLst/>
          </a:prstGeom>
          <a:ln>
            <a:noFill/>
          </a:ln>
        </p:spPr>
      </p:pic>
      <p:pic>
        <p:nvPicPr>
          <p:cNvPr id="39"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4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SG"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52" name="PlaceHolder 3"/>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2151000"/>
            <a:ext cx="8520120" cy="3901320"/>
          </a:xfrm>
          <a:prstGeom prst="rect">
            <a:avLst/>
          </a:prstGeom>
        </p:spPr>
        <p:txBody>
          <a:bodyPr lIns="0" rIns="0" tIns="0" bIns="0" anchor="ctr"/>
          <a:p>
            <a:pPr algn="ctr"/>
            <a:endParaRPr b="0" lang="en-SG"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57" name="PlaceHolder 3"/>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58" name="PlaceHolder 4"/>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62"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66" name="PlaceHolder 4"/>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69" name="PlaceHolder 3"/>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72"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73"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74" name="PlaceHolder 5"/>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76"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77" name="PlaceHolder 3"/>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pic>
        <p:nvPicPr>
          <p:cNvPr id="78" name="" descr=""/>
          <p:cNvPicPr/>
          <p:nvPr/>
        </p:nvPicPr>
        <p:blipFill>
          <a:blip r:embed="rId2"/>
          <a:stretch/>
        </p:blipFill>
        <p:spPr>
          <a:xfrm>
            <a:off x="2702160" y="1203480"/>
            <a:ext cx="3738600" cy="2982960"/>
          </a:xfrm>
          <a:prstGeom prst="rect">
            <a:avLst/>
          </a:prstGeom>
          <a:ln>
            <a:noFill/>
          </a:ln>
        </p:spPr>
      </p:pic>
      <p:pic>
        <p:nvPicPr>
          <p:cNvPr id="79"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SG"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9"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311760" y="2151000"/>
            <a:ext cx="8520120" cy="3901320"/>
          </a:xfrm>
          <a:prstGeom prst="rect">
            <a:avLst/>
          </a:prstGeom>
        </p:spPr>
        <p:txBody>
          <a:bodyPr lIns="0" rIns="0" tIns="0" bIns="0" anchor="ctr"/>
          <a:p>
            <a:pPr algn="ctr"/>
            <a:endParaRPr b="0" lang="en-SG"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97" name="PlaceHolder 3"/>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98" name="PlaceHolder 4"/>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02"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05"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06" name="PlaceHolder 4"/>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09" name="PlaceHolder 3"/>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13"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14" name="PlaceHolder 5"/>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16"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17" name="PlaceHolder 3"/>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pic>
        <p:nvPicPr>
          <p:cNvPr id="118" name="" descr=""/>
          <p:cNvPicPr/>
          <p:nvPr/>
        </p:nvPicPr>
        <p:blipFill>
          <a:blip r:embed="rId2"/>
          <a:stretch/>
        </p:blipFill>
        <p:spPr>
          <a:xfrm>
            <a:off x="2702160" y="1203480"/>
            <a:ext cx="3738600" cy="2982960"/>
          </a:xfrm>
          <a:prstGeom prst="rect">
            <a:avLst/>
          </a:prstGeom>
          <a:ln>
            <a:noFill/>
          </a:ln>
        </p:spPr>
      </p:pic>
      <p:pic>
        <p:nvPicPr>
          <p:cNvPr id="119"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2" name="PlaceHolder 3"/>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311760" y="2151000"/>
            <a:ext cx="8520120" cy="390132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34" name="PlaceHolder 3"/>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35" name="PlaceHolder 4"/>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50"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51" name="PlaceHolder 5"/>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53"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54" name="PlaceHolder 3"/>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pic>
        <p:nvPicPr>
          <p:cNvPr id="155" name="" descr=""/>
          <p:cNvPicPr/>
          <p:nvPr/>
        </p:nvPicPr>
        <p:blipFill>
          <a:blip r:embed="rId2"/>
          <a:stretch/>
        </p:blipFill>
        <p:spPr>
          <a:xfrm>
            <a:off x="2702160" y="1203480"/>
            <a:ext cx="3738600" cy="2982960"/>
          </a:xfrm>
          <a:prstGeom prst="rect">
            <a:avLst/>
          </a:prstGeom>
          <a:ln>
            <a:noFill/>
          </a:ln>
        </p:spPr>
      </p:pic>
      <p:pic>
        <p:nvPicPr>
          <p:cNvPr id="156"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6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66"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69" name="PlaceHolder 3"/>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311760" y="2151000"/>
            <a:ext cx="8520120" cy="390132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73"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74" name="PlaceHolder 3"/>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75" name="PlaceHolder 4"/>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78"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79"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82"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83" name="PlaceHolder 4"/>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20348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86" name="PlaceHolder 3"/>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90"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91" name="PlaceHolder 5"/>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311760" y="2151000"/>
            <a:ext cx="8520120" cy="3901320"/>
          </a:xfrm>
          <a:prstGeom prst="rect">
            <a:avLst/>
          </a:prstGeom>
        </p:spPr>
        <p:txBody>
          <a:bodyPr lIns="0" rIns="0" tIns="0" bIns="0" anchor="ctr"/>
          <a:p>
            <a:pPr algn="ctr"/>
            <a:endParaRPr b="0" lang="en-SG" sz="3200" spc="-1" strike="noStrike">
              <a:solidFill>
                <a:srgbClr val="ffffff"/>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93" name="PlaceHolder 2"/>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94" name="PlaceHolder 3"/>
          <p:cNvSpPr>
            <a:spLocks noGrp="1"/>
          </p:cNvSpPr>
          <p:nvPr>
            <p:ph type="body"/>
          </p:nvPr>
        </p:nvSpPr>
        <p:spPr>
          <a:xfrm>
            <a:off x="457200" y="1203480"/>
            <a:ext cx="822924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pic>
        <p:nvPicPr>
          <p:cNvPr id="195" name="" descr=""/>
          <p:cNvPicPr/>
          <p:nvPr/>
        </p:nvPicPr>
        <p:blipFill>
          <a:blip r:embed="rId2"/>
          <a:stretch/>
        </p:blipFill>
        <p:spPr>
          <a:xfrm>
            <a:off x="2702160" y="1203480"/>
            <a:ext cx="3738600" cy="2982960"/>
          </a:xfrm>
          <a:prstGeom prst="rect">
            <a:avLst/>
          </a:prstGeom>
          <a:ln>
            <a:noFill/>
          </a:ln>
        </p:spPr>
      </p:pic>
      <p:pic>
        <p:nvPicPr>
          <p:cNvPr id="196" name="" descr=""/>
          <p:cNvPicPr/>
          <p:nvPr/>
        </p:nvPicPr>
        <p:blipFill>
          <a:blip r:embed="rId3"/>
          <a:stretch/>
        </p:blipFill>
        <p:spPr>
          <a:xfrm>
            <a:off x="2702160" y="1203480"/>
            <a:ext cx="3738600" cy="298296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7" name="PlaceHolder 3"/>
          <p:cNvSpPr>
            <a:spLocks noGrp="1"/>
          </p:cNvSpPr>
          <p:nvPr>
            <p:ph type="body"/>
          </p:nvPr>
        </p:nvSpPr>
        <p:spPr>
          <a:xfrm>
            <a:off x="45720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18" name="PlaceHolder 4"/>
          <p:cNvSpPr>
            <a:spLocks noGrp="1"/>
          </p:cNvSpPr>
          <p:nvPr>
            <p:ph type="body"/>
          </p:nvPr>
        </p:nvSpPr>
        <p:spPr>
          <a:xfrm>
            <a:off x="467424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21"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22" name="PlaceHolder 4"/>
          <p:cNvSpPr>
            <a:spLocks noGrp="1"/>
          </p:cNvSpPr>
          <p:nvPr>
            <p:ph type="body"/>
          </p:nvPr>
        </p:nvSpPr>
        <p:spPr>
          <a:xfrm>
            <a:off x="4674240" y="276192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2151000"/>
            <a:ext cx="8520120" cy="841320"/>
          </a:xfrm>
          <a:prstGeom prst="rect">
            <a:avLst/>
          </a:prstGeom>
        </p:spPr>
        <p:txBody>
          <a:bodyPr lIns="0" rIns="0" tIns="0" bIns="0" anchor="ctr"/>
          <a:p>
            <a:endParaRPr b="0" lang="en-SG" sz="1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
        <p:nvSpPr>
          <p:cNvPr id="26" name="PlaceHolder 4"/>
          <p:cNvSpPr>
            <a:spLocks noGrp="1"/>
          </p:cNvSpPr>
          <p:nvPr>
            <p:ph type="body"/>
          </p:nvPr>
        </p:nvSpPr>
        <p:spPr>
          <a:xfrm>
            <a:off x="457200" y="2761920"/>
            <a:ext cx="8229240" cy="1422720"/>
          </a:xfrm>
          <a:prstGeom prst="rect">
            <a:avLst/>
          </a:prstGeom>
        </p:spPr>
        <p:txBody>
          <a:bodyPr lIns="0" rIns="0" tIns="0" bIns="0"/>
          <a:p>
            <a:endParaRPr b="0" lang="en-SG" sz="1350" spc="-1" strike="noStrike">
              <a:solidFill>
                <a:srgbClr val="fffff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9141120" cy="5141880"/>
          </a:xfrm>
          <a:prstGeom prst="rect">
            <a:avLst/>
          </a:prstGeom>
          <a:ln>
            <a:noFill/>
          </a:ln>
        </p:spPr>
      </p:pic>
      <p:sp>
        <p:nvSpPr>
          <p:cNvPr id="1" name="PlaceHolder 1"/>
          <p:cNvSpPr>
            <a:spLocks noGrp="1"/>
          </p:cNvSpPr>
          <p:nvPr>
            <p:ph type="title"/>
          </p:nvPr>
        </p:nvSpPr>
        <p:spPr>
          <a:xfrm>
            <a:off x="2971800" y="1473120"/>
            <a:ext cx="5397840" cy="1815840"/>
          </a:xfrm>
          <a:prstGeom prst="rect">
            <a:avLst/>
          </a:prstGeom>
        </p:spPr>
        <p:txBody>
          <a:bodyPr anchor="b"/>
          <a:p>
            <a:pPr algn="r">
              <a:lnSpc>
                <a:spcPct val="100000"/>
              </a:lnSpc>
            </a:pPr>
            <a:r>
              <a:rPr b="0" lang="en-SG" sz="3600" spc="-1" strike="noStrike" cap="all">
                <a:solidFill>
                  <a:srgbClr val="ffffff"/>
                </a:solidFill>
                <a:uFill>
                  <a:solidFill>
                    <a:srgbClr val="ffffff"/>
                  </a:solidFill>
                </a:uFill>
                <a:latin typeface="Calibri Light"/>
              </a:rPr>
              <a:t>Click to edit Master title style</a:t>
            </a:r>
            <a:endParaRPr b="0" lang="en-SG" sz="1400" spc="-1" strike="noStrike">
              <a:solidFill>
                <a:srgbClr val="000000"/>
              </a:solidFill>
              <a:uFill>
                <a:solidFill>
                  <a:srgbClr val="ffffff"/>
                </a:solidFill>
              </a:uFill>
              <a:latin typeface="Arial"/>
            </a:endParaRPr>
          </a:p>
        </p:txBody>
      </p:sp>
      <p:sp>
        <p:nvSpPr>
          <p:cNvPr id="2" name="PlaceHolder 2"/>
          <p:cNvSpPr>
            <a:spLocks noGrp="1"/>
          </p:cNvSpPr>
          <p:nvPr>
            <p:ph type="dt"/>
          </p:nvPr>
        </p:nvSpPr>
        <p:spPr>
          <a:xfrm>
            <a:off x="6699240" y="4402800"/>
            <a:ext cx="1199880" cy="282960"/>
          </a:xfrm>
          <a:prstGeom prst="rect">
            <a:avLst/>
          </a:prstGeom>
        </p:spPr>
        <p:txBody>
          <a:bodyPr anchor="ctr"/>
          <a:p>
            <a:pPr algn="r">
              <a:lnSpc>
                <a:spcPct val="100000"/>
              </a:lnSpc>
            </a:pPr>
            <a:r>
              <a:rPr b="0" lang="en-SG" sz="750" spc="-1" strike="noStrike">
                <a:solidFill>
                  <a:srgbClr val="ffffff"/>
                </a:solidFill>
                <a:uFill>
                  <a:solidFill>
                    <a:srgbClr val="ffffff"/>
                  </a:solidFill>
                </a:uFill>
                <a:latin typeface="Calibri"/>
                <a:ea typeface="Arial"/>
              </a:rPr>
              <a:t>4/15/17</a:t>
            </a:r>
            <a:endParaRPr b="0" lang="en-SG" sz="750" spc="-1" strike="noStrike">
              <a:solidFill>
                <a:srgbClr val="ffffff"/>
              </a:solidFill>
              <a:uFill>
                <a:solidFill>
                  <a:srgbClr val="ffffff"/>
                </a:solidFill>
              </a:uFill>
              <a:latin typeface="Times New Roman"/>
            </a:endParaRPr>
          </a:p>
        </p:txBody>
      </p:sp>
      <p:sp>
        <p:nvSpPr>
          <p:cNvPr id="3" name="PlaceHolder 3"/>
          <p:cNvSpPr>
            <a:spLocks noGrp="1"/>
          </p:cNvSpPr>
          <p:nvPr>
            <p:ph type="ftr"/>
          </p:nvPr>
        </p:nvSpPr>
        <p:spPr>
          <a:xfrm>
            <a:off x="2971800" y="4402800"/>
            <a:ext cx="3670200" cy="282960"/>
          </a:xfrm>
          <a:prstGeom prst="rect">
            <a:avLst/>
          </a:prstGeom>
        </p:spPr>
        <p:txBody>
          <a:bodyPr anchor="ctr"/>
          <a:p>
            <a:endParaRPr b="0" lang="en-SG" sz="2400" spc="-1" strike="noStrike">
              <a:solidFill>
                <a:srgbClr val="ffffff"/>
              </a:solidFill>
              <a:uFill>
                <a:solidFill>
                  <a:srgbClr val="ffffff"/>
                </a:solidFill>
              </a:uFill>
              <a:latin typeface="Times New Roman"/>
            </a:endParaRPr>
          </a:p>
        </p:txBody>
      </p:sp>
      <p:sp>
        <p:nvSpPr>
          <p:cNvPr id="4" name="PlaceHolder 4"/>
          <p:cNvSpPr>
            <a:spLocks noGrp="1"/>
          </p:cNvSpPr>
          <p:nvPr>
            <p:ph type="sldNum"/>
          </p:nvPr>
        </p:nvSpPr>
        <p:spPr>
          <a:xfrm>
            <a:off x="7956720" y="4402800"/>
            <a:ext cx="412920" cy="282960"/>
          </a:xfrm>
          <a:prstGeom prst="rect">
            <a:avLst/>
          </a:prstGeom>
        </p:spPr>
        <p:txBody>
          <a:bodyPr anchor="ctr"/>
          <a:p>
            <a:pPr algn="r">
              <a:lnSpc>
                <a:spcPct val="100000"/>
              </a:lnSpc>
            </a:pPr>
            <a:fld id="{CE1359AB-0E89-4101-9219-C3244B8F552A}" type="slidenum">
              <a:rPr b="0" lang="en-SG" sz="1000" spc="-1" strike="noStrike">
                <a:solidFill>
                  <a:srgbClr val="18276c"/>
                </a:solidFill>
                <a:uFill>
                  <a:solidFill>
                    <a:srgbClr val="ffffff"/>
                  </a:solidFill>
                </a:uFill>
                <a:latin typeface="Calibri"/>
                <a:ea typeface="Arial"/>
              </a:rPr>
              <a:t>&lt;number&gt;</a:t>
            </a:fld>
            <a:endParaRPr b="0" lang="en-SG" sz="750" spc="-1" strike="noStrike">
              <a:solidFill>
                <a:srgbClr val="ffffff"/>
              </a:solidFill>
              <a:uFill>
                <a:solidFill>
                  <a:srgbClr val="ffffff"/>
                </a:solidFill>
              </a:uFill>
              <a:latin typeface="Times New Roman"/>
            </a:endParaRPr>
          </a:p>
        </p:txBody>
      </p:sp>
      <p:sp>
        <p:nvSpPr>
          <p:cNvPr id="5"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Click to edit the outline text format</a:t>
            </a:r>
            <a:endParaRPr b="0" lang="en-SG" sz="135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SG" sz="1050" spc="-1" strike="noStrike">
                <a:solidFill>
                  <a:srgbClr val="ffffff"/>
                </a:solidFill>
                <a:uFill>
                  <a:solidFill>
                    <a:srgbClr val="ffffff"/>
                  </a:solidFill>
                </a:uFill>
                <a:latin typeface="Calibri"/>
              </a:rPr>
              <a:t>Second Outline Level</a:t>
            </a:r>
            <a:endParaRPr b="0" lang="en-SG" sz="105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SG" sz="900" spc="-1" strike="noStrike">
                <a:solidFill>
                  <a:srgbClr val="ffffff"/>
                </a:solidFill>
                <a:uFill>
                  <a:solidFill>
                    <a:srgbClr val="ffffff"/>
                  </a:solidFill>
                </a:uFill>
                <a:latin typeface="Calibri"/>
              </a:rPr>
              <a:t>Third Outline Level</a:t>
            </a:r>
            <a:endParaRPr b="0" lang="en-SG" sz="9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SG" sz="900" spc="-1" strike="noStrike">
                <a:solidFill>
                  <a:srgbClr val="ffffff"/>
                </a:solidFill>
                <a:uFill>
                  <a:solidFill>
                    <a:srgbClr val="ffffff"/>
                  </a:solidFill>
                </a:uFill>
                <a:latin typeface="Calibri"/>
              </a:rPr>
              <a:t>Fourth Outline Level</a:t>
            </a:r>
            <a:endParaRPr b="0" lang="en-SG" sz="9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Fifth Outline Level</a:t>
            </a:r>
            <a:endParaRPr b="0" lang="en-SG"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Sixth Outline Level</a:t>
            </a:r>
            <a:endParaRPr b="0" lang="en-SG"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Seventh Outline Level</a:t>
            </a:r>
            <a:endParaRPr b="0" lang="en-SG"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0" y="0"/>
            <a:ext cx="9143640" cy="3992400"/>
          </a:xfrm>
          <a:prstGeom prst="rect">
            <a:avLst/>
          </a:prstGeom>
          <a:solidFill>
            <a:srgbClr val="2185c5"/>
          </a:solidFill>
          <a:ln>
            <a:noFill/>
          </a:ln>
        </p:spPr>
        <p:style>
          <a:lnRef idx="0"/>
          <a:fillRef idx="0"/>
          <a:effectRef idx="0"/>
          <a:fontRef idx="minor"/>
        </p:style>
      </p:sp>
      <p:sp>
        <p:nvSpPr>
          <p:cNvPr id="41" name="PlaceHolder 2"/>
          <p:cNvSpPr>
            <a:spLocks noGrp="1"/>
          </p:cNvSpPr>
          <p:nvPr>
            <p:ph type="title"/>
          </p:nvPr>
        </p:nvSpPr>
        <p:spPr>
          <a:xfrm>
            <a:off x="685800" y="1583280"/>
            <a:ext cx="7772040" cy="1159560"/>
          </a:xfrm>
          <a:prstGeom prst="rect">
            <a:avLst/>
          </a:prstGeom>
        </p:spPr>
        <p:txBody>
          <a:bodyPr tIns="91440" bIns="91440" anchor="b"/>
          <a:p>
            <a:endParaRPr b="0" lang="en-SG" sz="1400" spc="-1" strike="noStrike">
              <a:solidFill>
                <a:srgbClr val="000000"/>
              </a:solidFill>
              <a:uFill>
                <a:solidFill>
                  <a:srgbClr val="ffffff"/>
                </a:solidFill>
              </a:uFill>
              <a:latin typeface="Arial"/>
            </a:endParaRPr>
          </a:p>
        </p:txBody>
      </p:sp>
      <p:sp>
        <p:nvSpPr>
          <p:cNvPr id="42" name="CustomShape 3"/>
          <p:cNvSpPr/>
          <p:nvPr/>
        </p:nvSpPr>
        <p:spPr>
          <a:xfrm>
            <a:off x="3047760" y="3992760"/>
            <a:ext cx="3047400" cy="76680"/>
          </a:xfrm>
          <a:prstGeom prst="rect">
            <a:avLst/>
          </a:prstGeom>
          <a:solidFill>
            <a:srgbClr val="ff9715"/>
          </a:solidFill>
          <a:ln>
            <a:noFill/>
          </a:ln>
        </p:spPr>
        <p:style>
          <a:lnRef idx="0"/>
          <a:fillRef idx="0"/>
          <a:effectRef idx="0"/>
          <a:fontRef idx="minor"/>
        </p:style>
      </p:sp>
      <p:sp>
        <p:nvSpPr>
          <p:cNvPr id="43" name="CustomShape 4"/>
          <p:cNvSpPr/>
          <p:nvPr/>
        </p:nvSpPr>
        <p:spPr>
          <a:xfrm>
            <a:off x="6096240" y="3992760"/>
            <a:ext cx="3047400" cy="76680"/>
          </a:xfrm>
          <a:prstGeom prst="rect">
            <a:avLst/>
          </a:prstGeom>
          <a:solidFill>
            <a:srgbClr val="f20253"/>
          </a:solidFill>
          <a:ln>
            <a:noFill/>
          </a:ln>
        </p:spPr>
        <p:style>
          <a:lnRef idx="0"/>
          <a:fillRef idx="0"/>
          <a:effectRef idx="0"/>
          <a:fontRef idx="minor"/>
        </p:style>
      </p:sp>
      <p:sp>
        <p:nvSpPr>
          <p:cNvPr id="44" name="CustomShape 5"/>
          <p:cNvSpPr/>
          <p:nvPr/>
        </p:nvSpPr>
        <p:spPr>
          <a:xfrm>
            <a:off x="0" y="3992760"/>
            <a:ext cx="3047400" cy="76680"/>
          </a:xfrm>
          <a:prstGeom prst="rect">
            <a:avLst/>
          </a:prstGeom>
          <a:solidFill>
            <a:srgbClr val="7ecefd"/>
          </a:solidFill>
          <a:ln>
            <a:noFill/>
          </a:ln>
        </p:spPr>
        <p:style>
          <a:lnRef idx="0"/>
          <a:fillRef idx="0"/>
          <a:effectRef idx="0"/>
          <a:fontRef idx="minor"/>
        </p:style>
      </p:sp>
      <p:sp>
        <p:nvSpPr>
          <p:cNvPr id="45" name="PlaceHolder 6"/>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SG" sz="1400" spc="-1" strike="noStrike">
                <a:solidFill>
                  <a:srgbClr val="000000"/>
                </a:solidFill>
                <a:uFill>
                  <a:solidFill>
                    <a:srgbClr val="ffffff"/>
                  </a:solidFill>
                </a:uFill>
                <a:latin typeface="Arial"/>
              </a:rPr>
              <a:t>Click to edit the outline text format</a:t>
            </a:r>
            <a:endParaRPr b="0" lang="en-SG"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SG" sz="1400" spc="-1" strike="noStrike">
                <a:solidFill>
                  <a:srgbClr val="000000"/>
                </a:solidFill>
                <a:uFill>
                  <a:solidFill>
                    <a:srgbClr val="ffffff"/>
                  </a:solidFill>
                </a:uFill>
                <a:latin typeface="Arial"/>
              </a:rPr>
              <a:t>Second Outline Level</a:t>
            </a:r>
            <a:endParaRPr b="0" lang="en-SG"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SG" sz="1400" spc="-1" strike="noStrike">
                <a:solidFill>
                  <a:srgbClr val="000000"/>
                </a:solidFill>
                <a:uFill>
                  <a:solidFill>
                    <a:srgbClr val="ffffff"/>
                  </a:solidFill>
                </a:uFill>
                <a:latin typeface="Arial"/>
              </a:rPr>
              <a:t>Third Outline Level</a:t>
            </a:r>
            <a:endParaRPr b="0" lang="en-SG"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SG" sz="1400" spc="-1" strike="noStrike">
                <a:solidFill>
                  <a:srgbClr val="000000"/>
                </a:solidFill>
                <a:uFill>
                  <a:solidFill>
                    <a:srgbClr val="ffffff"/>
                  </a:solidFill>
                </a:uFill>
                <a:latin typeface="Arial"/>
              </a:rPr>
              <a:t>Fourth Outline Level</a:t>
            </a:r>
            <a:endParaRPr b="0" lang="en-SG"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Fifth Outline Level</a:t>
            </a:r>
            <a:endParaRPr b="0" lang="en-SG"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Sixth Outline Level</a:t>
            </a:r>
            <a:endParaRPr b="0" lang="en-SG"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Seventh Outline Level</a:t>
            </a:r>
            <a:endParaRPr b="0" lang="en-SG"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85c5"/>
        </a:solidFill>
      </p:bgPr>
    </p:bg>
    <p:spTree>
      <p:nvGrpSpPr>
        <p:cNvPr id="1" name=""/>
        <p:cNvGrpSpPr/>
        <p:nvPr/>
      </p:nvGrpSpPr>
      <p:grpSpPr>
        <a:xfrm>
          <a:off x="0" y="0"/>
          <a:ext cx="0" cy="0"/>
          <a:chOff x="0" y="0"/>
          <a:chExt cx="0" cy="0"/>
        </a:xfrm>
      </p:grpSpPr>
      <p:sp>
        <p:nvSpPr>
          <p:cNvPr id="80" name="CustomShape 1"/>
          <p:cNvSpPr/>
          <p:nvPr/>
        </p:nvSpPr>
        <p:spPr>
          <a:xfrm>
            <a:off x="7356240" y="5066280"/>
            <a:ext cx="893160" cy="76680"/>
          </a:xfrm>
          <a:prstGeom prst="rect">
            <a:avLst/>
          </a:prstGeom>
          <a:solidFill>
            <a:srgbClr val="ff9715"/>
          </a:solidFill>
          <a:ln>
            <a:noFill/>
          </a:ln>
        </p:spPr>
        <p:style>
          <a:lnRef idx="0"/>
          <a:fillRef idx="0"/>
          <a:effectRef idx="0"/>
          <a:fontRef idx="minor"/>
        </p:style>
      </p:sp>
      <p:sp>
        <p:nvSpPr>
          <p:cNvPr id="81" name="CustomShape 2"/>
          <p:cNvSpPr/>
          <p:nvPr/>
        </p:nvSpPr>
        <p:spPr>
          <a:xfrm>
            <a:off x="8250480" y="5066280"/>
            <a:ext cx="893160" cy="76680"/>
          </a:xfrm>
          <a:prstGeom prst="rect">
            <a:avLst/>
          </a:prstGeom>
          <a:solidFill>
            <a:srgbClr val="f20253"/>
          </a:solidFill>
          <a:ln>
            <a:noFill/>
          </a:ln>
        </p:spPr>
        <p:style>
          <a:lnRef idx="0"/>
          <a:fillRef idx="0"/>
          <a:effectRef idx="0"/>
          <a:fontRef idx="minor"/>
        </p:style>
      </p:sp>
      <p:sp>
        <p:nvSpPr>
          <p:cNvPr id="82" name="CustomShape 3"/>
          <p:cNvSpPr/>
          <p:nvPr/>
        </p:nvSpPr>
        <p:spPr>
          <a:xfrm>
            <a:off x="0" y="5066280"/>
            <a:ext cx="893160" cy="76680"/>
          </a:xfrm>
          <a:prstGeom prst="rect">
            <a:avLst/>
          </a:prstGeom>
          <a:solidFill>
            <a:srgbClr val="ffffff"/>
          </a:solidFill>
          <a:ln>
            <a:noFill/>
          </a:ln>
        </p:spPr>
        <p:style>
          <a:lnRef idx="0"/>
          <a:fillRef idx="0"/>
          <a:effectRef idx="0"/>
          <a:fontRef idx="minor"/>
        </p:style>
      </p:sp>
      <p:sp>
        <p:nvSpPr>
          <p:cNvPr id="83" name="CustomShape 4"/>
          <p:cNvSpPr/>
          <p:nvPr/>
        </p:nvSpPr>
        <p:spPr>
          <a:xfrm>
            <a:off x="893880" y="5066280"/>
            <a:ext cx="6462360" cy="76680"/>
          </a:xfrm>
          <a:prstGeom prst="rect">
            <a:avLst/>
          </a:prstGeom>
          <a:solidFill>
            <a:srgbClr val="7ecefd"/>
          </a:solidFill>
          <a:ln>
            <a:noFill/>
          </a:ln>
        </p:spPr>
        <p:style>
          <a:lnRef idx="0"/>
          <a:fillRef idx="0"/>
          <a:effectRef idx="0"/>
          <a:fontRef idx="minor"/>
        </p:style>
      </p:sp>
      <p:sp>
        <p:nvSpPr>
          <p:cNvPr id="84" name="PlaceHolder 5"/>
          <p:cNvSpPr>
            <a:spLocks noGrp="1"/>
          </p:cNvSpPr>
          <p:nvPr>
            <p:ph type="title"/>
          </p:nvPr>
        </p:nvSpPr>
        <p:spPr>
          <a:xfrm>
            <a:off x="457200" y="205200"/>
            <a:ext cx="8229240" cy="858600"/>
          </a:xfrm>
          <a:prstGeom prst="rect">
            <a:avLst/>
          </a:prstGeom>
        </p:spPr>
        <p:txBody>
          <a:bodyPr lIns="0" rIns="0" tIns="0" bIns="0" anchor="ctr"/>
          <a:p>
            <a:r>
              <a:rPr b="0" lang="en-SG" sz="1400" spc="-1" strike="noStrike">
                <a:solidFill>
                  <a:srgbClr val="000000"/>
                </a:solidFill>
                <a:uFill>
                  <a:solidFill>
                    <a:srgbClr val="ffffff"/>
                  </a:solidFill>
                </a:uFill>
                <a:latin typeface="Arial"/>
              </a:rPr>
              <a:t>Click to edit the title text format</a:t>
            </a:r>
            <a:endParaRPr b="0" lang="en-SG" sz="1400" spc="-1" strike="noStrike">
              <a:solidFill>
                <a:srgbClr val="000000"/>
              </a:solidFill>
              <a:uFill>
                <a:solidFill>
                  <a:srgbClr val="ffffff"/>
                </a:solidFill>
              </a:uFill>
              <a:latin typeface="Arial"/>
            </a:endParaRPr>
          </a:p>
        </p:txBody>
      </p:sp>
      <p:sp>
        <p:nvSpPr>
          <p:cNvPr id="85" name="PlaceHolder 6"/>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SG" sz="1400" spc="-1" strike="noStrike">
                <a:solidFill>
                  <a:srgbClr val="000000"/>
                </a:solidFill>
                <a:uFill>
                  <a:solidFill>
                    <a:srgbClr val="ffffff"/>
                  </a:solidFill>
                </a:uFill>
                <a:latin typeface="Arial"/>
              </a:rPr>
              <a:t>Click to edit the outline text format</a:t>
            </a:r>
            <a:endParaRPr b="0" lang="en-SG"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SG" sz="1400" spc="-1" strike="noStrike">
                <a:solidFill>
                  <a:srgbClr val="000000"/>
                </a:solidFill>
                <a:uFill>
                  <a:solidFill>
                    <a:srgbClr val="ffffff"/>
                  </a:solidFill>
                </a:uFill>
                <a:latin typeface="Arial"/>
              </a:rPr>
              <a:t>Second Outline Level</a:t>
            </a:r>
            <a:endParaRPr b="0" lang="en-SG"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SG" sz="1400" spc="-1" strike="noStrike">
                <a:solidFill>
                  <a:srgbClr val="000000"/>
                </a:solidFill>
                <a:uFill>
                  <a:solidFill>
                    <a:srgbClr val="ffffff"/>
                  </a:solidFill>
                </a:uFill>
                <a:latin typeface="Arial"/>
              </a:rPr>
              <a:t>Third Outline Level</a:t>
            </a:r>
            <a:endParaRPr b="0" lang="en-SG"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SG" sz="1400" spc="-1" strike="noStrike">
                <a:solidFill>
                  <a:srgbClr val="000000"/>
                </a:solidFill>
                <a:uFill>
                  <a:solidFill>
                    <a:srgbClr val="ffffff"/>
                  </a:solidFill>
                </a:uFill>
                <a:latin typeface="Arial"/>
              </a:rPr>
              <a:t>Fourth Outline Level</a:t>
            </a:r>
            <a:endParaRPr b="0" lang="en-SG"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Fifth Outline Level</a:t>
            </a:r>
            <a:endParaRPr b="0" lang="en-SG"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Sixth Outline Level</a:t>
            </a:r>
            <a:endParaRPr b="0" lang="en-SG"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SG" sz="2000" spc="-1" strike="noStrike">
                <a:solidFill>
                  <a:srgbClr val="000000"/>
                </a:solidFill>
                <a:uFill>
                  <a:solidFill>
                    <a:srgbClr val="ffffff"/>
                  </a:solidFill>
                </a:uFill>
                <a:latin typeface="Arial"/>
              </a:rPr>
              <a:t>Seventh Outline Level</a:t>
            </a:r>
            <a:endParaRPr b="0" lang="en-SG"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2151000"/>
            <a:ext cx="8520120" cy="841320"/>
          </a:xfrm>
          <a:prstGeom prst="rect">
            <a:avLst/>
          </a:prstGeom>
        </p:spPr>
        <p:txBody>
          <a:bodyPr tIns="91440" bIns="91440" anchor="ctr"/>
          <a:p>
            <a:endParaRPr b="0" lang="en-SG" sz="1400" spc="-1" strike="noStrike">
              <a:solidFill>
                <a:srgbClr val="000000"/>
              </a:solidFill>
              <a:uFill>
                <a:solidFill>
                  <a:srgbClr val="ffffff"/>
                </a:solidFill>
              </a:uFill>
              <a:latin typeface="Arial"/>
            </a:endParaRPr>
          </a:p>
        </p:txBody>
      </p:sp>
      <p:sp>
        <p:nvSpPr>
          <p:cNvPr id="121"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1C8E2D34-ABEB-4202-8BEE-C3019740ED79}" type="slidenum">
              <a:rPr b="0" lang="en-SG" sz="750" spc="-1" strike="noStrike">
                <a:solidFill>
                  <a:srgbClr val="ffffff"/>
                </a:solidFill>
                <a:uFill>
                  <a:solidFill>
                    <a:srgbClr val="ffffff"/>
                  </a:solidFill>
                </a:uFill>
                <a:latin typeface="Calibri"/>
                <a:ea typeface="Arial"/>
              </a:rPr>
              <a:t>&lt;number&gt;</a:t>
            </a:fld>
            <a:endParaRPr b="0" lang="en-SG" sz="750" spc="-1" strike="noStrike">
              <a:solidFill>
                <a:srgbClr val="ffffff"/>
              </a:solidFill>
              <a:uFill>
                <a:solidFill>
                  <a:srgbClr val="ffffff"/>
                </a:solidFill>
              </a:uFill>
              <a:latin typeface="Times New Roman"/>
            </a:endParaRPr>
          </a:p>
        </p:txBody>
      </p:sp>
      <p:sp>
        <p:nvSpPr>
          <p:cNvPr id="122" name="PlaceHolder 3"/>
          <p:cNvSpPr>
            <a:spLocks noGrp="1"/>
          </p:cNvSpPr>
          <p:nvPr>
            <p:ph type="body"/>
          </p:nvPr>
        </p:nvSpPr>
        <p:spPr>
          <a:xfrm>
            <a:off x="457200" y="1203480"/>
            <a:ext cx="8229240" cy="2982960"/>
          </a:xfrm>
          <a:prstGeom prst="rect">
            <a:avLst/>
          </a:prstGeom>
        </p:spPr>
        <p:txBody>
          <a:bodyPr lIns="0" rIns="0" tIns="0" bIns="0"/>
          <a:p>
            <a:pPr marL="432000" indent="-324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Click to edit the outline text format</a:t>
            </a:r>
            <a:endParaRPr b="0" lang="en-SG" sz="135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SG" sz="1050" spc="-1" strike="noStrike">
                <a:solidFill>
                  <a:srgbClr val="ffffff"/>
                </a:solidFill>
                <a:uFill>
                  <a:solidFill>
                    <a:srgbClr val="ffffff"/>
                  </a:solidFill>
                </a:uFill>
                <a:latin typeface="Calibri"/>
              </a:rPr>
              <a:t>Second Outline Level</a:t>
            </a:r>
            <a:endParaRPr b="0" lang="en-SG" sz="105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SG" sz="900" spc="-1" strike="noStrike">
                <a:solidFill>
                  <a:srgbClr val="ffffff"/>
                </a:solidFill>
                <a:uFill>
                  <a:solidFill>
                    <a:srgbClr val="ffffff"/>
                  </a:solidFill>
                </a:uFill>
                <a:latin typeface="Calibri"/>
              </a:rPr>
              <a:t>Third Outline Level</a:t>
            </a:r>
            <a:endParaRPr b="0" lang="en-SG" sz="9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SG" sz="900" spc="-1" strike="noStrike">
                <a:solidFill>
                  <a:srgbClr val="ffffff"/>
                </a:solidFill>
                <a:uFill>
                  <a:solidFill>
                    <a:srgbClr val="ffffff"/>
                  </a:solidFill>
                </a:uFill>
                <a:latin typeface="Calibri"/>
              </a:rPr>
              <a:t>Fourth Outline Level</a:t>
            </a:r>
            <a:endParaRPr b="0" lang="en-SG" sz="9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Fifth Outline Level</a:t>
            </a:r>
            <a:endParaRPr b="0" lang="en-SG"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Sixth Outline Level</a:t>
            </a:r>
            <a:endParaRPr b="0" lang="en-SG"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SG" sz="2000" spc="-1" strike="noStrike">
                <a:solidFill>
                  <a:srgbClr val="ffffff"/>
                </a:solidFill>
                <a:uFill>
                  <a:solidFill>
                    <a:srgbClr val="ffffff"/>
                  </a:solidFill>
                </a:uFill>
                <a:latin typeface="Calibri"/>
              </a:rPr>
              <a:t>Seventh Outline Level</a:t>
            </a:r>
            <a:endParaRPr b="0" lang="en-SG"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57" name="Picture 6" descr=""/>
          <p:cNvPicPr/>
          <p:nvPr/>
        </p:nvPicPr>
        <p:blipFill>
          <a:blip r:embed="rId3"/>
          <a:stretch/>
        </p:blipFill>
        <p:spPr>
          <a:xfrm>
            <a:off x="0" y="0"/>
            <a:ext cx="9141120" cy="5141880"/>
          </a:xfrm>
          <a:prstGeom prst="rect">
            <a:avLst/>
          </a:prstGeom>
          <a:ln>
            <a:noFill/>
          </a:ln>
        </p:spPr>
      </p:pic>
      <p:sp>
        <p:nvSpPr>
          <p:cNvPr id="158" name="PlaceHolder 1"/>
          <p:cNvSpPr>
            <a:spLocks noGrp="1"/>
          </p:cNvSpPr>
          <p:nvPr>
            <p:ph type="title"/>
          </p:nvPr>
        </p:nvSpPr>
        <p:spPr>
          <a:xfrm>
            <a:off x="514440" y="457200"/>
            <a:ext cx="7598160" cy="1091880"/>
          </a:xfrm>
          <a:prstGeom prst="rect">
            <a:avLst/>
          </a:prstGeom>
        </p:spPr>
        <p:txBody>
          <a:bodyPr anchor="ctr"/>
          <a:p>
            <a:pPr>
              <a:lnSpc>
                <a:spcPct val="100000"/>
              </a:lnSpc>
            </a:pPr>
            <a:r>
              <a:rPr b="0" lang="en-SG" sz="2700" spc="-1" strike="noStrike" cap="all">
                <a:solidFill>
                  <a:srgbClr val="ffffff"/>
                </a:solidFill>
                <a:uFill>
                  <a:solidFill>
                    <a:srgbClr val="ffffff"/>
                  </a:solidFill>
                </a:uFill>
                <a:latin typeface="Calibri Light"/>
              </a:rPr>
              <a:t>Click to edit Master title style</a:t>
            </a:r>
            <a:endParaRPr b="0" lang="en-SG" sz="1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514440" y="1606680"/>
            <a:ext cx="7598160" cy="2736360"/>
          </a:xfrm>
          <a:prstGeom prst="rect">
            <a:avLst/>
          </a:prstGeom>
        </p:spPr>
        <p:txBody>
          <a:bodyPr anchor="ctr"/>
          <a:p>
            <a:pPr marL="432000" indent="-324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Click to edit the outline text format</a:t>
            </a:r>
            <a:endParaRPr b="0" lang="en-SG" sz="135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SG" sz="1350" spc="-1" strike="noStrike">
                <a:solidFill>
                  <a:srgbClr val="ffffff"/>
                </a:solidFill>
                <a:uFill>
                  <a:solidFill>
                    <a:srgbClr val="ffffff"/>
                  </a:solidFill>
                </a:uFill>
                <a:latin typeface="Calibri"/>
              </a:rPr>
              <a:t>Second Outline Level</a:t>
            </a:r>
            <a:endParaRPr b="0" lang="en-SG" sz="105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Third Outline Level</a:t>
            </a:r>
            <a:endParaRPr b="0" lang="en-SG" sz="9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SG" sz="1350" spc="-1" strike="noStrike">
                <a:solidFill>
                  <a:srgbClr val="ffffff"/>
                </a:solidFill>
                <a:uFill>
                  <a:solidFill>
                    <a:srgbClr val="ffffff"/>
                  </a:solidFill>
                </a:uFill>
                <a:latin typeface="Calibri"/>
              </a:rPr>
              <a:t>Fourth Outline Level</a:t>
            </a:r>
            <a:endParaRPr b="0" lang="en-SG" sz="9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Fifth Outline Level</a:t>
            </a:r>
            <a:endParaRPr b="0" lang="en-SG"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Sixth Outline Level</a:t>
            </a:r>
            <a:endParaRPr b="0" lang="en-SG"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SG" sz="1350" spc="-1" strike="noStrike">
                <a:solidFill>
                  <a:srgbClr val="ffffff"/>
                </a:solidFill>
                <a:uFill>
                  <a:solidFill>
                    <a:srgbClr val="ffffff"/>
                  </a:solidFill>
                </a:uFill>
                <a:latin typeface="Calibri"/>
              </a:rPr>
              <a:t>Seventh Outline LevelClick to edit Master text styles</a:t>
            </a:r>
            <a:endParaRPr b="0" lang="en-SG" sz="2000" spc="-1" strike="noStrike">
              <a:solidFill>
                <a:srgbClr val="ffffff"/>
              </a:solidFill>
              <a:uFill>
                <a:solidFill>
                  <a:srgbClr val="ffffff"/>
                </a:solidFill>
              </a:uFill>
              <a:latin typeface="Calibri"/>
            </a:endParaRPr>
          </a:p>
          <a:p>
            <a:pPr lvl="7" marL="3456000" indent="-216000">
              <a:buClr>
                <a:srgbClr val="ffffff"/>
              </a:buClr>
              <a:buSzPct val="45000"/>
              <a:buFont typeface="Wingdings" charset="2"/>
              <a:buChar char=""/>
            </a:pPr>
            <a:r>
              <a:rPr b="0" lang="en-SG" sz="1200" spc="-1" strike="noStrike">
                <a:solidFill>
                  <a:srgbClr val="ffffff"/>
                </a:solidFill>
                <a:uFill>
                  <a:solidFill>
                    <a:srgbClr val="ffffff"/>
                  </a:solidFill>
                </a:uFill>
                <a:latin typeface="Calibri"/>
              </a:rPr>
              <a:t>Second level</a:t>
            </a:r>
            <a:endParaRPr b="0" lang="en-SG" sz="2000" spc="-1" strike="noStrike">
              <a:solidFill>
                <a:srgbClr val="ffffff"/>
              </a:solidFill>
              <a:uFill>
                <a:solidFill>
                  <a:srgbClr val="ffffff"/>
                </a:solidFill>
              </a:uFill>
              <a:latin typeface="Calibri"/>
            </a:endParaRPr>
          </a:p>
          <a:p>
            <a:pPr lvl="8" marL="3888000" indent="-216000">
              <a:buClr>
                <a:srgbClr val="ffffff"/>
              </a:buClr>
              <a:buSzPct val="45000"/>
              <a:buFont typeface="Wingdings" charset="2"/>
              <a:buChar char=""/>
            </a:pPr>
            <a:r>
              <a:rPr b="0" lang="en-SG" sz="1050" spc="-1" strike="noStrike">
                <a:solidFill>
                  <a:srgbClr val="ffffff"/>
                </a:solidFill>
                <a:uFill>
                  <a:solidFill>
                    <a:srgbClr val="ffffff"/>
                  </a:solidFill>
                </a:uFill>
                <a:latin typeface="Calibri"/>
              </a:rPr>
              <a:t>Third level</a:t>
            </a:r>
            <a:endParaRPr b="0" lang="en-SG" sz="2000" spc="-1" strike="noStrike">
              <a:solidFill>
                <a:srgbClr val="ffffff"/>
              </a:solidFill>
              <a:uFill>
                <a:solidFill>
                  <a:srgbClr val="ffffff"/>
                </a:solidFill>
              </a:uFill>
              <a:latin typeface="Calibri"/>
            </a:endParaRPr>
          </a:p>
          <a:p>
            <a:pPr lvl="9" marL="4320000" indent="-216000">
              <a:lnSpc>
                <a:spcPct val="100000"/>
              </a:lnSpc>
              <a:buClr>
                <a:srgbClr val="ffffff"/>
              </a:buClr>
              <a:buSzPct val="45000"/>
              <a:buFont typeface="Wingdings" charset="2"/>
              <a:buChar char=""/>
            </a:pPr>
            <a:r>
              <a:rPr b="0" lang="en-SG" sz="900" spc="-1" strike="noStrike">
                <a:solidFill>
                  <a:srgbClr val="ffffff"/>
                </a:solidFill>
                <a:uFill>
                  <a:solidFill>
                    <a:srgbClr val="ffffff"/>
                  </a:solidFill>
                </a:uFill>
                <a:latin typeface="Calibri"/>
              </a:rPr>
              <a:t>Fourth level</a:t>
            </a:r>
            <a:endParaRPr b="0" lang="en-SG" sz="900" spc="-1" strike="noStrike">
              <a:solidFill>
                <a:srgbClr val="ffffff"/>
              </a:solidFill>
              <a:uFill>
                <a:solidFill>
                  <a:srgbClr val="ffffff"/>
                </a:solidFill>
              </a:uFill>
              <a:latin typeface="Calibri"/>
            </a:endParaRPr>
          </a:p>
          <a:p>
            <a:pPr lvl="9" marL="4320000" indent="-216000">
              <a:lnSpc>
                <a:spcPct val="100000"/>
              </a:lnSpc>
              <a:buClr>
                <a:srgbClr val="ffffff"/>
              </a:buClr>
              <a:buSzPct val="45000"/>
              <a:buFont typeface="Wingdings" charset="2"/>
              <a:buChar char=""/>
            </a:pPr>
            <a:r>
              <a:rPr b="0" lang="en-SG" sz="900" spc="-1" strike="noStrike">
                <a:solidFill>
                  <a:srgbClr val="ffffff"/>
                </a:solidFill>
                <a:uFill>
                  <a:solidFill>
                    <a:srgbClr val="ffffff"/>
                  </a:solidFill>
                </a:uFill>
                <a:latin typeface="Calibri"/>
              </a:rPr>
              <a:t>Fifth level</a:t>
            </a:r>
            <a:endParaRPr b="0" lang="en-SG" sz="2000" spc="-1" strike="noStrike">
              <a:solidFill>
                <a:srgbClr val="ffffff"/>
              </a:solidFill>
              <a:uFill>
                <a:solidFill>
                  <a:srgbClr val="ffffff"/>
                </a:solidFill>
              </a:uFill>
              <a:latin typeface="Calibri"/>
            </a:endParaRPr>
          </a:p>
        </p:txBody>
      </p:sp>
      <p:sp>
        <p:nvSpPr>
          <p:cNvPr id="160" name="PlaceHolder 3"/>
          <p:cNvSpPr>
            <a:spLocks noGrp="1"/>
          </p:cNvSpPr>
          <p:nvPr>
            <p:ph type="dt"/>
          </p:nvPr>
        </p:nvSpPr>
        <p:spPr>
          <a:xfrm>
            <a:off x="6442200" y="4402800"/>
            <a:ext cx="1199880" cy="282960"/>
          </a:xfrm>
          <a:prstGeom prst="rect">
            <a:avLst/>
          </a:prstGeom>
        </p:spPr>
        <p:txBody>
          <a:bodyPr anchor="ctr"/>
          <a:p>
            <a:pPr algn="r">
              <a:lnSpc>
                <a:spcPct val="100000"/>
              </a:lnSpc>
            </a:pPr>
            <a:r>
              <a:rPr b="0" lang="en-SG" sz="750" spc="-1" strike="noStrike">
                <a:solidFill>
                  <a:srgbClr val="ffffff"/>
                </a:solidFill>
                <a:uFill>
                  <a:solidFill>
                    <a:srgbClr val="ffffff"/>
                  </a:solidFill>
                </a:uFill>
                <a:latin typeface="Calibri"/>
                <a:ea typeface="Arial"/>
              </a:rPr>
              <a:t>4/15/17</a:t>
            </a:r>
            <a:endParaRPr b="0" lang="en-SG" sz="750" spc="-1" strike="noStrike">
              <a:solidFill>
                <a:srgbClr val="ffffff"/>
              </a:solidFill>
              <a:uFill>
                <a:solidFill>
                  <a:srgbClr val="ffffff"/>
                </a:solidFill>
              </a:uFill>
              <a:latin typeface="Times New Roman"/>
            </a:endParaRPr>
          </a:p>
        </p:txBody>
      </p:sp>
      <p:sp>
        <p:nvSpPr>
          <p:cNvPr id="161" name="PlaceHolder 4"/>
          <p:cNvSpPr>
            <a:spLocks noGrp="1"/>
          </p:cNvSpPr>
          <p:nvPr>
            <p:ph type="ftr"/>
          </p:nvPr>
        </p:nvSpPr>
        <p:spPr>
          <a:xfrm>
            <a:off x="514440" y="4402800"/>
            <a:ext cx="5870520" cy="282960"/>
          </a:xfrm>
          <a:prstGeom prst="rect">
            <a:avLst/>
          </a:prstGeom>
        </p:spPr>
        <p:txBody>
          <a:bodyPr anchor="ctr"/>
          <a:p>
            <a:endParaRPr b="0" lang="en-SG" sz="2400" spc="-1" strike="noStrike">
              <a:solidFill>
                <a:srgbClr val="ffffff"/>
              </a:solidFill>
              <a:uFill>
                <a:solidFill>
                  <a:srgbClr val="ffffff"/>
                </a:solidFill>
              </a:uFill>
              <a:latin typeface="Times New Roman"/>
            </a:endParaRPr>
          </a:p>
        </p:txBody>
      </p:sp>
      <p:sp>
        <p:nvSpPr>
          <p:cNvPr id="162" name="PlaceHolder 5"/>
          <p:cNvSpPr>
            <a:spLocks noGrp="1"/>
          </p:cNvSpPr>
          <p:nvPr>
            <p:ph type="sldNum"/>
          </p:nvPr>
        </p:nvSpPr>
        <p:spPr>
          <a:xfrm>
            <a:off x="7699680" y="4402800"/>
            <a:ext cx="412920" cy="282960"/>
          </a:xfrm>
          <a:prstGeom prst="rect">
            <a:avLst/>
          </a:prstGeom>
        </p:spPr>
        <p:txBody>
          <a:bodyPr anchor="ctr"/>
          <a:p>
            <a:pPr algn="r">
              <a:lnSpc>
                <a:spcPct val="100000"/>
              </a:lnSpc>
            </a:pPr>
            <a:fld id="{20DED1D2-53FC-49BA-9741-79A392072EF3}" type="slidenum">
              <a:rPr b="0" lang="en-SG" sz="1000" spc="-1" strike="noStrike">
                <a:solidFill>
                  <a:srgbClr val="18276c"/>
                </a:solidFill>
                <a:uFill>
                  <a:solidFill>
                    <a:srgbClr val="ffffff"/>
                  </a:solidFill>
                </a:uFill>
                <a:latin typeface="Calibri"/>
                <a:ea typeface="Arial"/>
              </a:rPr>
              <a:t>&lt;number&gt;</a:t>
            </a:fld>
            <a:endParaRPr b="0" lang="en-SG" sz="75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4" descr=""/>
          <p:cNvPicPr/>
          <p:nvPr/>
        </p:nvPicPr>
        <p:blipFill>
          <a:blip r:embed="rId1"/>
          <a:stretch/>
        </p:blipFill>
        <p:spPr>
          <a:xfrm>
            <a:off x="0" y="0"/>
            <a:ext cx="9143640" cy="5143320"/>
          </a:xfrm>
          <a:prstGeom prst="rect">
            <a:avLst/>
          </a:prstGeom>
          <a:ln>
            <a:noFill/>
          </a:ln>
        </p:spPr>
      </p:pic>
      <p:sp>
        <p:nvSpPr>
          <p:cNvPr id="198" name="CustomShape 1"/>
          <p:cNvSpPr/>
          <p:nvPr/>
        </p:nvSpPr>
        <p:spPr>
          <a:xfrm>
            <a:off x="127080" y="3168360"/>
            <a:ext cx="2094840" cy="1213920"/>
          </a:xfrm>
          <a:prstGeom prst="rect">
            <a:avLst/>
          </a:prstGeom>
          <a:noFill/>
          <a:ln>
            <a:noFill/>
          </a:ln>
        </p:spPr>
        <p:style>
          <a:lnRef idx="0"/>
          <a:fillRef idx="0"/>
          <a:effectRef idx="0"/>
          <a:fontRef idx="minor"/>
        </p:style>
        <p:txBody>
          <a:bodyPr tIns="91440" bIns="91440"/>
          <a:p>
            <a:pPr algn="ctr">
              <a:lnSpc>
                <a:spcPct val="100000"/>
              </a:lnSpc>
            </a:pPr>
            <a:r>
              <a:rPr b="1" lang="en-SG" sz="2000" spc="-1" strike="noStrike">
                <a:solidFill>
                  <a:srgbClr val="ffffff"/>
                </a:solidFill>
                <a:uFill>
                  <a:solidFill>
                    <a:srgbClr val="ffffff"/>
                  </a:solidFill>
                </a:uFill>
                <a:latin typeface="Arial"/>
                <a:ea typeface="Arial"/>
              </a:rPr>
              <a:t>Group 2</a:t>
            </a:r>
            <a:endParaRPr b="0" lang="en-SG" sz="1800" spc="-1" strike="noStrike">
              <a:solidFill>
                <a:srgbClr val="ffffff"/>
              </a:solidFill>
              <a:uFill>
                <a:solidFill>
                  <a:srgbClr val="ffffff"/>
                </a:solidFill>
              </a:uFill>
              <a:latin typeface="Arial"/>
            </a:endParaRPr>
          </a:p>
          <a:p>
            <a:pPr algn="ctr">
              <a:lnSpc>
                <a:spcPct val="100000"/>
              </a:lnSpc>
            </a:pPr>
            <a:r>
              <a:rPr b="1" lang="en-SG" sz="2000" spc="-1" strike="noStrike">
                <a:solidFill>
                  <a:srgbClr val="ffffff"/>
                </a:solidFill>
                <a:uFill>
                  <a:solidFill>
                    <a:srgbClr val="ffffff"/>
                  </a:solidFill>
                </a:uFill>
                <a:latin typeface="Arial"/>
                <a:ea typeface="Arial"/>
              </a:rPr>
              <a:t>ISSS610:</a:t>
            </a:r>
            <a:endParaRPr b="0" lang="en-SG" sz="1800" spc="-1" strike="noStrike">
              <a:solidFill>
                <a:srgbClr val="ffffff"/>
              </a:solidFill>
              <a:uFill>
                <a:solidFill>
                  <a:srgbClr val="ffffff"/>
                </a:solidFill>
              </a:uFill>
              <a:latin typeface="Arial"/>
            </a:endParaRPr>
          </a:p>
          <a:p>
            <a:pPr algn="ctr">
              <a:lnSpc>
                <a:spcPct val="100000"/>
              </a:lnSpc>
            </a:pPr>
            <a:r>
              <a:rPr b="0" lang="en-SG" sz="2000" spc="-1" strike="noStrike">
                <a:solidFill>
                  <a:srgbClr val="ffffff"/>
                </a:solidFill>
                <a:uFill>
                  <a:solidFill>
                    <a:srgbClr val="ffffff"/>
                  </a:solidFill>
                </a:uFill>
                <a:latin typeface="Arial"/>
                <a:ea typeface="Arial"/>
              </a:rPr>
              <a:t>Applied Machine Learning</a:t>
            </a:r>
            <a:endParaRPr b="0" lang="en-SG" sz="1800" spc="-1" strike="noStrike">
              <a:solidFill>
                <a:srgbClr val="ffffff"/>
              </a:solidFill>
              <a:uFill>
                <a:solidFill>
                  <a:srgbClr val="ffffff"/>
                </a:solidFill>
              </a:uFill>
              <a:latin typeface="Arial"/>
            </a:endParaRPr>
          </a:p>
        </p:txBody>
      </p:sp>
      <p:sp>
        <p:nvSpPr>
          <p:cNvPr id="199" name="CustomShape 2"/>
          <p:cNvSpPr/>
          <p:nvPr/>
        </p:nvSpPr>
        <p:spPr>
          <a:xfrm>
            <a:off x="6308280" y="3486600"/>
            <a:ext cx="2619720" cy="1413720"/>
          </a:xfrm>
          <a:prstGeom prst="rect">
            <a:avLst/>
          </a:prstGeom>
          <a:noFill/>
          <a:ln>
            <a:noFill/>
          </a:ln>
        </p:spPr>
        <p:style>
          <a:lnRef idx="0"/>
          <a:fillRef idx="0"/>
          <a:effectRef idx="0"/>
          <a:fontRef idx="minor"/>
        </p:style>
        <p:txBody>
          <a:bodyPr tIns="91440" bIns="91440"/>
          <a:p>
            <a:pPr>
              <a:lnSpc>
                <a:spcPct val="100000"/>
              </a:lnSpc>
            </a:pPr>
            <a:r>
              <a:rPr b="1" lang="en-SG" sz="1600" spc="-1" strike="noStrike">
                <a:solidFill>
                  <a:srgbClr val="ffffff"/>
                </a:solidFill>
                <a:uFill>
                  <a:solidFill>
                    <a:srgbClr val="ffffff"/>
                  </a:solidFill>
                </a:uFill>
                <a:latin typeface="Arial"/>
                <a:ea typeface="Arial"/>
              </a:rPr>
              <a:t>A</a:t>
            </a:r>
            <a:r>
              <a:rPr b="0" lang="en-SG" sz="1600" spc="-1" strike="noStrike">
                <a:solidFill>
                  <a:srgbClr val="ffffff"/>
                </a:solidFill>
                <a:uFill>
                  <a:solidFill>
                    <a:srgbClr val="ffffff"/>
                  </a:solidFill>
                </a:uFill>
                <a:latin typeface="Arial"/>
                <a:ea typeface="Arial"/>
              </a:rPr>
              <a:t>smit Adgaonkar       </a:t>
            </a:r>
            <a:r>
              <a:rPr b="1" lang="en-SG" sz="1600" spc="-1" strike="noStrike">
                <a:solidFill>
                  <a:srgbClr val="ffffff"/>
                </a:solidFill>
                <a:uFill>
                  <a:solidFill>
                    <a:srgbClr val="ffffff"/>
                  </a:solidFill>
                </a:uFill>
                <a:latin typeface="Arial"/>
                <a:ea typeface="Arial"/>
              </a:rPr>
              <a:t>B</a:t>
            </a:r>
            <a:r>
              <a:rPr b="0" lang="en-SG" sz="1600" spc="-1" strike="noStrike">
                <a:solidFill>
                  <a:srgbClr val="ffffff"/>
                </a:solidFill>
                <a:uFill>
                  <a:solidFill>
                    <a:srgbClr val="ffffff"/>
                  </a:solidFill>
                </a:uFill>
                <a:latin typeface="Arial"/>
                <a:ea typeface="Arial"/>
              </a:rPr>
              <a:t>rijesh Gupta</a:t>
            </a:r>
            <a:endParaRPr b="0" lang="en-SG" sz="1800" spc="-1" strike="noStrike">
              <a:solidFill>
                <a:srgbClr val="ffffff"/>
              </a:solidFill>
              <a:uFill>
                <a:solidFill>
                  <a:srgbClr val="ffffff"/>
                </a:solidFill>
              </a:uFill>
              <a:latin typeface="Arial"/>
            </a:endParaRPr>
          </a:p>
          <a:p>
            <a:pPr>
              <a:lnSpc>
                <a:spcPct val="100000"/>
              </a:lnSpc>
            </a:pPr>
            <a:r>
              <a:rPr b="1" lang="en-SG" sz="1600" spc="-1" strike="noStrike">
                <a:solidFill>
                  <a:srgbClr val="ffffff"/>
                </a:solidFill>
                <a:uFill>
                  <a:solidFill>
                    <a:srgbClr val="ffffff"/>
                  </a:solidFill>
                </a:uFill>
                <a:latin typeface="Arial"/>
                <a:ea typeface="Arial"/>
              </a:rPr>
              <a:t>C</a:t>
            </a:r>
            <a:r>
              <a:rPr b="0" lang="en-SG" sz="1600" spc="-1" strike="noStrike">
                <a:solidFill>
                  <a:srgbClr val="ffffff"/>
                </a:solidFill>
                <a:uFill>
                  <a:solidFill>
                    <a:srgbClr val="ffffff"/>
                  </a:solidFill>
                </a:uFill>
                <a:latin typeface="Arial"/>
                <a:ea typeface="Arial"/>
              </a:rPr>
              <a:t>larence Tan Yan Zhi</a:t>
            </a:r>
            <a:endParaRPr b="0" lang="en-SG" sz="1800" spc="-1" strike="noStrike">
              <a:solidFill>
                <a:srgbClr val="ffffff"/>
              </a:solidFill>
              <a:uFill>
                <a:solidFill>
                  <a:srgbClr val="ffffff"/>
                </a:solidFill>
              </a:uFill>
              <a:latin typeface="Arial"/>
            </a:endParaRPr>
          </a:p>
          <a:p>
            <a:pPr>
              <a:lnSpc>
                <a:spcPct val="100000"/>
              </a:lnSpc>
            </a:pPr>
            <a:r>
              <a:rPr b="1" lang="en-SG" sz="1600" spc="-1" strike="noStrike">
                <a:solidFill>
                  <a:srgbClr val="ffffff"/>
                </a:solidFill>
                <a:uFill>
                  <a:solidFill>
                    <a:srgbClr val="ffffff"/>
                  </a:solidFill>
                </a:uFill>
                <a:latin typeface="Arial"/>
                <a:ea typeface="Arial"/>
              </a:rPr>
              <a:t>D</a:t>
            </a:r>
            <a:r>
              <a:rPr b="0" lang="en-SG" sz="1600" spc="-1" strike="noStrike">
                <a:solidFill>
                  <a:srgbClr val="ffffff"/>
                </a:solidFill>
                <a:uFill>
                  <a:solidFill>
                    <a:srgbClr val="ffffff"/>
                  </a:solidFill>
                </a:uFill>
                <a:latin typeface="Arial"/>
                <a:ea typeface="Arial"/>
              </a:rPr>
              <a:t>ebasish Behera</a:t>
            </a:r>
            <a:endParaRPr b="0" lang="en-SG" sz="1800" spc="-1" strike="noStrike">
              <a:solidFill>
                <a:srgbClr val="ffffff"/>
              </a:solidFill>
              <a:uFill>
                <a:solidFill>
                  <a:srgbClr val="ffffff"/>
                </a:solidFill>
              </a:uFill>
              <a:latin typeface="Arial"/>
            </a:endParaRPr>
          </a:p>
          <a:p>
            <a:pPr>
              <a:lnSpc>
                <a:spcPct val="100000"/>
              </a:lnSpc>
            </a:pPr>
            <a:r>
              <a:rPr b="1" lang="en-SG" sz="1600" spc="-1" strike="noStrike">
                <a:solidFill>
                  <a:srgbClr val="ffffff"/>
                </a:solidFill>
                <a:uFill>
                  <a:solidFill>
                    <a:srgbClr val="ffffff"/>
                  </a:solidFill>
                </a:uFill>
                <a:latin typeface="Arial"/>
                <a:ea typeface="Arial"/>
              </a:rPr>
              <a:t>E</a:t>
            </a:r>
            <a:r>
              <a:rPr b="0" lang="en-SG" sz="1600" spc="-1" strike="noStrike">
                <a:solidFill>
                  <a:srgbClr val="ffffff"/>
                </a:solidFill>
                <a:uFill>
                  <a:solidFill>
                    <a:srgbClr val="ffffff"/>
                  </a:solidFill>
                </a:uFill>
                <a:latin typeface="Arial"/>
                <a:ea typeface="Arial"/>
              </a:rPr>
              <a:t>ric Prabowo Cundomanik</a:t>
            </a:r>
            <a:endParaRPr b="0" lang="en-SG" sz="1800" spc="-1" strike="noStrike">
              <a:solidFill>
                <a:srgbClr val="ffffff"/>
              </a:solidFill>
              <a:uFill>
                <a:solidFill>
                  <a:srgbClr val="ffffff"/>
                </a:solidFill>
              </a:uFill>
              <a:latin typeface="Arial"/>
            </a:endParaRPr>
          </a:p>
          <a:p>
            <a:pPr>
              <a:lnSpc>
                <a:spcPct val="100000"/>
              </a:lnSpc>
            </a:pPr>
            <a:r>
              <a:rPr b="1" lang="en-SG" sz="1600" spc="-1" strike="noStrike">
                <a:solidFill>
                  <a:srgbClr val="ffffff"/>
                </a:solidFill>
                <a:uFill>
                  <a:solidFill>
                    <a:srgbClr val="ffffff"/>
                  </a:solidFill>
                </a:uFill>
                <a:latin typeface="Arial"/>
                <a:ea typeface="Arial"/>
              </a:rPr>
              <a:t>F</a:t>
            </a:r>
            <a:r>
              <a:rPr b="0" lang="en-SG" sz="1600" spc="-1" strike="noStrike">
                <a:solidFill>
                  <a:srgbClr val="ffffff"/>
                </a:solidFill>
                <a:uFill>
                  <a:solidFill>
                    <a:srgbClr val="ffffff"/>
                  </a:solidFill>
                </a:uFill>
                <a:latin typeface="Arial"/>
                <a:ea typeface="Arial"/>
              </a:rPr>
              <a:t>ranky Eddy</a:t>
            </a:r>
            <a:endParaRPr b="0" lang="en-SG" sz="1800" spc="-1" strike="noStrike">
              <a:solidFill>
                <a:srgbClr val="ffffff"/>
              </a:solidFill>
              <a:uFill>
                <a:solidFill>
                  <a:srgbClr val="ffffff"/>
                </a:solidFill>
              </a:uFill>
              <a:latin typeface="Arial"/>
            </a:endParaRPr>
          </a:p>
        </p:txBody>
      </p:sp>
      <p:sp>
        <p:nvSpPr>
          <p:cNvPr id="200" name="CustomShape 3"/>
          <p:cNvSpPr/>
          <p:nvPr/>
        </p:nvSpPr>
        <p:spPr>
          <a:xfrm flipH="1" rot="16200000">
            <a:off x="3775320" y="63000"/>
            <a:ext cx="1510560" cy="1362960"/>
          </a:xfrm>
          <a:prstGeom prst="flowChartOnlineStorage">
            <a:avLst/>
          </a:prstGeom>
          <a:solidFill>
            <a:srgbClr val="0b5394"/>
          </a:solidFill>
          <a:ln w="9360">
            <a:solidFill>
              <a:srgbClr val="1c4587"/>
            </a:solidFill>
            <a:round/>
          </a:ln>
        </p:spPr>
        <p:style>
          <a:lnRef idx="0"/>
          <a:fillRef idx="0"/>
          <a:effectRef idx="0"/>
          <a:fontRef idx="minor"/>
        </p:style>
      </p:sp>
      <p:sp>
        <p:nvSpPr>
          <p:cNvPr id="201" name="CustomShape 4"/>
          <p:cNvSpPr/>
          <p:nvPr/>
        </p:nvSpPr>
        <p:spPr>
          <a:xfrm>
            <a:off x="3813840" y="0"/>
            <a:ext cx="1371960" cy="1396800"/>
          </a:xfrm>
          <a:prstGeom prst="rect">
            <a:avLst/>
          </a:prstGeom>
          <a:noFill/>
          <a:ln>
            <a:noFill/>
          </a:ln>
        </p:spPr>
        <p:style>
          <a:lnRef idx="0"/>
          <a:fillRef idx="0"/>
          <a:effectRef idx="0"/>
          <a:fontRef idx="minor"/>
        </p:style>
        <p:txBody>
          <a:bodyPr tIns="91440" bIns="91440"/>
          <a:p>
            <a:pPr algn="ctr">
              <a:lnSpc>
                <a:spcPct val="100000"/>
              </a:lnSpc>
            </a:pPr>
            <a:endParaRPr b="0" lang="en-SG" sz="1800" spc="-1" strike="noStrike">
              <a:solidFill>
                <a:srgbClr val="ffffff"/>
              </a:solidFill>
              <a:uFill>
                <a:solidFill>
                  <a:srgbClr val="ffffff"/>
                </a:solidFill>
              </a:uFill>
              <a:latin typeface="Arial"/>
            </a:endParaRPr>
          </a:p>
          <a:p>
            <a:pPr algn="ctr">
              <a:lnSpc>
                <a:spcPct val="100000"/>
              </a:lnSpc>
            </a:pPr>
            <a:r>
              <a:rPr b="0" lang="en-SG" sz="1800" spc="-1" strike="noStrike">
                <a:solidFill>
                  <a:srgbClr val="ffffff"/>
                </a:solidFill>
                <a:uFill>
                  <a:solidFill>
                    <a:srgbClr val="ffffff"/>
                  </a:solidFill>
                </a:uFill>
                <a:latin typeface="Arial"/>
                <a:ea typeface="Arial"/>
              </a:rPr>
              <a:t>News-To-Market </a:t>
            </a:r>
            <a:endParaRPr b="0" lang="en-SG"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0">
                                  <p:stCondLst>
                                    <p:cond delay="0"/>
                                  </p:stCondLst>
                                  <p:childTnLst>
                                    <p:set>
                                      <p:cBhvr>
                                        <p:cTn id="6" dur="1" fill="hold">
                                          <p:stCondLst>
                                            <p:cond delay="0"/>
                                          </p:stCondLst>
                                        </p:cTn>
                                        <p:tgtEl>
                                          <p:spTgt spid="201"/>
                                        </p:tgtEl>
                                        <p:attrNameLst>
                                          <p:attrName>style.visibility</p:attrName>
                                        </p:attrNameLst>
                                      </p:cBhvr>
                                      <p:to>
                                        <p:strVal val="visible"/>
                                      </p:to>
                                    </p:set>
                                    <p:animEffect filter="fade" transition="in">
                                      <p:cBhvr additive="repl">
                                        <p:cTn id="7" dur="3500"/>
                                        <p:tgtEl>
                                          <p:spTgt spid="2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304920" y="152280"/>
            <a:ext cx="8582040" cy="1213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Exploratory Analysis</a:t>
            </a:r>
            <a:endParaRPr b="0" lang="en-SG" sz="1400" spc="-1" strike="noStrike">
              <a:solidFill>
                <a:srgbClr val="000000"/>
              </a:solidFill>
              <a:uFill>
                <a:solidFill>
                  <a:srgbClr val="ffffff"/>
                </a:solidFill>
              </a:uFill>
              <a:latin typeface="Arial"/>
            </a:endParaRPr>
          </a:p>
        </p:txBody>
      </p:sp>
      <p:pic>
        <p:nvPicPr>
          <p:cNvPr id="279" name="Shape 217" descr=""/>
          <p:cNvPicPr/>
          <p:nvPr/>
        </p:nvPicPr>
        <p:blipFill>
          <a:blip r:embed="rId1"/>
          <a:stretch/>
        </p:blipFill>
        <p:spPr>
          <a:xfrm>
            <a:off x="3745080" y="4114080"/>
            <a:ext cx="1701360" cy="1029240"/>
          </a:xfrm>
          <a:prstGeom prst="rect">
            <a:avLst/>
          </a:prstGeom>
          <a:ln>
            <a:noFill/>
          </a:ln>
        </p:spPr>
      </p:pic>
      <p:pic>
        <p:nvPicPr>
          <p:cNvPr id="280" name="Picture 2" descr=""/>
          <p:cNvPicPr/>
          <p:nvPr/>
        </p:nvPicPr>
        <p:blipFill>
          <a:blip r:embed="rId2"/>
          <a:stretch/>
        </p:blipFill>
        <p:spPr>
          <a:xfrm>
            <a:off x="3467160" y="1538280"/>
            <a:ext cx="2209320" cy="206640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320760" y="-187200"/>
            <a:ext cx="8520120" cy="841320"/>
          </a:xfrm>
          <a:prstGeom prst="rect">
            <a:avLst/>
          </a:prstGeom>
          <a:noFill/>
          <a:ln>
            <a:noFill/>
          </a:ln>
        </p:spPr>
        <p:txBody>
          <a:bodyPr tIns="91440" bIns="91440" anchor="ctr"/>
          <a:p>
            <a:pPr algn="ctr">
              <a:lnSpc>
                <a:spcPct val="100000"/>
              </a:lnSpc>
            </a:pPr>
            <a:r>
              <a:rPr b="0" lang="en-SG" sz="2800" spc="-1" strike="noStrike" cap="all">
                <a:solidFill>
                  <a:srgbClr val="ffffff"/>
                </a:solidFill>
                <a:uFill>
                  <a:solidFill>
                    <a:srgbClr val="ffffff"/>
                  </a:solidFill>
                </a:uFill>
                <a:latin typeface="Calibri Light"/>
              </a:rPr>
              <a:t>Word Count</a:t>
            </a:r>
            <a:endParaRPr b="0" lang="en-SG" sz="1400" spc="-1" strike="noStrike">
              <a:solidFill>
                <a:srgbClr val="000000"/>
              </a:solidFill>
              <a:uFill>
                <a:solidFill>
                  <a:srgbClr val="ffffff"/>
                </a:solidFill>
              </a:uFill>
              <a:latin typeface="Arial"/>
            </a:endParaRPr>
          </a:p>
        </p:txBody>
      </p:sp>
      <p:pic>
        <p:nvPicPr>
          <p:cNvPr id="282" name="Picture 5" descr=""/>
          <p:cNvPicPr/>
          <p:nvPr/>
        </p:nvPicPr>
        <p:blipFill>
          <a:blip r:embed="rId1"/>
          <a:stretch/>
        </p:blipFill>
        <p:spPr>
          <a:xfrm>
            <a:off x="689760" y="702000"/>
            <a:ext cx="3726720" cy="3111840"/>
          </a:xfrm>
          <a:prstGeom prst="rect">
            <a:avLst/>
          </a:prstGeom>
          <a:ln w="12600">
            <a:solidFill>
              <a:srgbClr val="ffffff"/>
            </a:solidFill>
            <a:round/>
          </a:ln>
        </p:spPr>
      </p:pic>
      <p:pic>
        <p:nvPicPr>
          <p:cNvPr id="283" name="Picture 7" descr=""/>
          <p:cNvPicPr/>
          <p:nvPr/>
        </p:nvPicPr>
        <p:blipFill>
          <a:blip r:embed="rId2"/>
          <a:stretch/>
        </p:blipFill>
        <p:spPr>
          <a:xfrm>
            <a:off x="5363280" y="889200"/>
            <a:ext cx="2966760" cy="2737440"/>
          </a:xfrm>
          <a:prstGeom prst="rect">
            <a:avLst/>
          </a:prstGeom>
          <a:ln w="12600">
            <a:solidFill>
              <a:srgbClr val="ffffff"/>
            </a:solidFill>
            <a:round/>
          </a:ln>
        </p:spPr>
      </p:pic>
      <p:sp>
        <p:nvSpPr>
          <p:cNvPr id="284" name="CustomShape 2"/>
          <p:cNvSpPr/>
          <p:nvPr/>
        </p:nvSpPr>
        <p:spPr>
          <a:xfrm>
            <a:off x="502920" y="3496320"/>
            <a:ext cx="7826760" cy="136404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400" spc="-1" strike="noStrike">
                <a:solidFill>
                  <a:srgbClr val="ffffff"/>
                </a:solidFill>
                <a:uFill>
                  <a:solidFill>
                    <a:srgbClr val="ffffff"/>
                  </a:solidFill>
                </a:uFill>
                <a:latin typeface="Calibri"/>
                <a:ea typeface="Calibri"/>
              </a:rPr>
              <a:t>Average word count is centered around 300</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400" spc="-1" strike="noStrike">
                <a:solidFill>
                  <a:srgbClr val="ffffff"/>
                </a:solidFill>
                <a:uFill>
                  <a:solidFill>
                    <a:srgbClr val="ffffff"/>
                  </a:solidFill>
                </a:uFill>
                <a:latin typeface="Calibri"/>
                <a:ea typeface="Calibri"/>
              </a:rPr>
              <a:t>Label = 0 seems slightly right skewed</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400" spc="-1" strike="noStrike">
                <a:solidFill>
                  <a:srgbClr val="ffffff"/>
                </a:solidFill>
                <a:uFill>
                  <a:solidFill>
                    <a:srgbClr val="ffffff"/>
                  </a:solidFill>
                </a:uFill>
                <a:latin typeface="Calibri"/>
                <a:ea typeface="Calibri"/>
              </a:rPr>
              <a:t>Distribution of word count is close to normal distribution</a:t>
            </a:r>
            <a:endParaRPr b="0" lang="en-SG" sz="1800" spc="-1" strike="noStrike">
              <a:solidFill>
                <a:srgbClr val="ffffff"/>
              </a:solidFill>
              <a:uFill>
                <a:solidFill>
                  <a:srgbClr val="ffffff"/>
                </a:solidFill>
              </a:uFill>
              <a:latin typeface="Arial"/>
            </a:endParaRPr>
          </a:p>
        </p:txBody>
      </p:sp>
      <p:sp>
        <p:nvSpPr>
          <p:cNvPr id="285" name="CustomShape 3"/>
          <p:cNvSpPr/>
          <p:nvPr/>
        </p:nvSpPr>
        <p:spPr>
          <a:xfrm>
            <a:off x="5363280" y="3978720"/>
            <a:ext cx="2966760" cy="516600"/>
          </a:xfrm>
          <a:prstGeom prst="rect">
            <a:avLst/>
          </a:prstGeom>
          <a:noFill/>
          <a:ln>
            <a:noFill/>
          </a:ln>
        </p:spPr>
        <p:style>
          <a:lnRef idx="0"/>
          <a:fillRef idx="0"/>
          <a:effectRef idx="0"/>
          <a:fontRef idx="minor"/>
        </p:style>
        <p:txBody>
          <a:bodyPr lIns="90000" rIns="90000" tIns="45000" bIns="45000"/>
          <a:p>
            <a:pPr algn="just">
              <a:lnSpc>
                <a:spcPct val="100000"/>
              </a:lnSpc>
            </a:pPr>
            <a:r>
              <a:rPr b="1" lang="en-SG" sz="1400" spc="-1" strike="noStrike">
                <a:solidFill>
                  <a:srgbClr val="ffffff"/>
                </a:solidFill>
                <a:uFill>
                  <a:solidFill>
                    <a:srgbClr val="ffffff"/>
                  </a:solidFill>
                </a:uFill>
                <a:latin typeface="Arial"/>
                <a:ea typeface="Arial"/>
              </a:rPr>
              <a:t>More variation of the word counts can be seen for label = 1</a:t>
            </a:r>
            <a:endParaRPr b="0" lang="en-SG" sz="1800" spc="-1" strike="noStrike">
              <a:solidFill>
                <a:srgbClr val="ffffff"/>
              </a:solidFill>
              <a:uFill>
                <a:solidFill>
                  <a:srgbClr val="ffffff"/>
                </a:solidFill>
              </a:uFill>
              <a:latin typeface="Arial"/>
            </a:endParaRPr>
          </a:p>
        </p:txBody>
      </p:sp>
      <p:sp>
        <p:nvSpPr>
          <p:cNvPr id="286" name="CustomShape 4"/>
          <p:cNvSpPr/>
          <p:nvPr/>
        </p:nvSpPr>
        <p:spPr>
          <a:xfrm>
            <a:off x="689760" y="304200"/>
            <a:ext cx="3126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Word Count Histogram</a:t>
            </a:r>
            <a:endParaRPr b="0" lang="en-SG" sz="1800" spc="-1" strike="noStrike">
              <a:solidFill>
                <a:srgbClr val="ffffff"/>
              </a:solidFill>
              <a:uFill>
                <a:solidFill>
                  <a:srgbClr val="ffffff"/>
                </a:solidFill>
              </a:uFill>
              <a:latin typeface="Arial"/>
            </a:endParaRPr>
          </a:p>
        </p:txBody>
      </p:sp>
      <p:sp>
        <p:nvSpPr>
          <p:cNvPr id="287" name="CustomShape 5"/>
          <p:cNvSpPr/>
          <p:nvPr/>
        </p:nvSpPr>
        <p:spPr>
          <a:xfrm>
            <a:off x="5363280" y="465120"/>
            <a:ext cx="3126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Word Count Box Plot</a:t>
            </a:r>
            <a:endParaRPr b="0" lang="en-SG" sz="1800" spc="-1" strike="noStrike">
              <a:solidFill>
                <a:srgbClr val="ffffff"/>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352800" y="-6480"/>
            <a:ext cx="8520120" cy="841320"/>
          </a:xfrm>
          <a:prstGeom prst="rect">
            <a:avLst/>
          </a:prstGeom>
          <a:noFill/>
          <a:ln>
            <a:noFill/>
          </a:ln>
        </p:spPr>
        <p:txBody>
          <a:bodyPr tIns="91440" bIns="91440" anchor="ctr"/>
          <a:p>
            <a:pPr algn="ctr">
              <a:lnSpc>
                <a:spcPct val="100000"/>
              </a:lnSpc>
            </a:pPr>
            <a:r>
              <a:rPr b="0" lang="en-SG" sz="2400" spc="-1" strike="noStrike" cap="all">
                <a:solidFill>
                  <a:srgbClr val="ffffff"/>
                </a:solidFill>
                <a:uFill>
                  <a:solidFill>
                    <a:srgbClr val="ffffff"/>
                  </a:solidFill>
                </a:uFill>
                <a:latin typeface="Calibri Light"/>
              </a:rPr>
              <a:t>Distribution of POS Tags</a:t>
            </a:r>
            <a:endParaRPr b="0" lang="en-SG" sz="1400" spc="-1" strike="noStrike">
              <a:solidFill>
                <a:srgbClr val="000000"/>
              </a:solidFill>
              <a:uFill>
                <a:solidFill>
                  <a:srgbClr val="ffffff"/>
                </a:solidFill>
              </a:uFill>
              <a:latin typeface="Arial"/>
            </a:endParaRPr>
          </a:p>
        </p:txBody>
      </p:sp>
      <p:sp>
        <p:nvSpPr>
          <p:cNvPr id="289" name="CustomShape 2"/>
          <p:cNvSpPr/>
          <p:nvPr/>
        </p:nvSpPr>
        <p:spPr>
          <a:xfrm>
            <a:off x="591120" y="744480"/>
            <a:ext cx="948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Label = 1</a:t>
            </a:r>
            <a:endParaRPr b="0" lang="en-SG" sz="1800" spc="-1" strike="noStrike">
              <a:solidFill>
                <a:srgbClr val="ffffff"/>
              </a:solidFill>
              <a:uFill>
                <a:solidFill>
                  <a:srgbClr val="ffffff"/>
                </a:solidFill>
              </a:uFill>
              <a:latin typeface="Arial"/>
            </a:endParaRPr>
          </a:p>
        </p:txBody>
      </p:sp>
      <p:pic>
        <p:nvPicPr>
          <p:cNvPr id="290" name="Picture 12" descr=""/>
          <p:cNvPicPr/>
          <p:nvPr/>
        </p:nvPicPr>
        <p:blipFill>
          <a:blip r:embed="rId1"/>
          <a:stretch/>
        </p:blipFill>
        <p:spPr>
          <a:xfrm>
            <a:off x="446400" y="1136160"/>
            <a:ext cx="3813480" cy="2718360"/>
          </a:xfrm>
          <a:prstGeom prst="rect">
            <a:avLst/>
          </a:prstGeom>
          <a:ln w="12600">
            <a:solidFill>
              <a:srgbClr val="ffffff"/>
            </a:solidFill>
            <a:round/>
          </a:ln>
        </p:spPr>
      </p:pic>
      <p:pic>
        <p:nvPicPr>
          <p:cNvPr id="291" name="Picture 4" descr=""/>
          <p:cNvPicPr/>
          <p:nvPr/>
        </p:nvPicPr>
        <p:blipFill>
          <a:blip r:embed="rId2"/>
          <a:stretch/>
        </p:blipFill>
        <p:spPr>
          <a:xfrm>
            <a:off x="4772880" y="1136160"/>
            <a:ext cx="3813480" cy="2730960"/>
          </a:xfrm>
          <a:prstGeom prst="rect">
            <a:avLst/>
          </a:prstGeom>
          <a:ln w="12600">
            <a:solidFill>
              <a:srgbClr val="ffffff"/>
            </a:solidFill>
            <a:round/>
          </a:ln>
        </p:spPr>
      </p:pic>
      <p:sp>
        <p:nvSpPr>
          <p:cNvPr id="292" name="CustomShape 3"/>
          <p:cNvSpPr/>
          <p:nvPr/>
        </p:nvSpPr>
        <p:spPr>
          <a:xfrm>
            <a:off x="4779360" y="721080"/>
            <a:ext cx="948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Label = 0</a:t>
            </a:r>
            <a:endParaRPr b="0" lang="en-SG" sz="1800" spc="-1" strike="noStrike">
              <a:solidFill>
                <a:srgbClr val="ffffff"/>
              </a:solidFill>
              <a:uFill>
                <a:solidFill>
                  <a:srgbClr val="ffffff"/>
                </a:solidFill>
              </a:uFill>
              <a:latin typeface="Arial"/>
            </a:endParaRPr>
          </a:p>
        </p:txBody>
      </p:sp>
      <p:sp>
        <p:nvSpPr>
          <p:cNvPr id="293" name="CustomShape 4"/>
          <p:cNvSpPr/>
          <p:nvPr/>
        </p:nvSpPr>
        <p:spPr>
          <a:xfrm>
            <a:off x="749160" y="3597120"/>
            <a:ext cx="7686000" cy="122580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200" spc="-1" strike="noStrike">
                <a:solidFill>
                  <a:srgbClr val="ffffff"/>
                </a:solidFill>
                <a:uFill>
                  <a:solidFill>
                    <a:srgbClr val="ffffff"/>
                  </a:solidFill>
                </a:uFill>
                <a:latin typeface="Arial"/>
                <a:ea typeface="Calibri"/>
              </a:rPr>
              <a:t>Similar distribution of POS tags for both labels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200" spc="-1" strike="noStrike">
                <a:solidFill>
                  <a:srgbClr val="ffffff"/>
                </a:solidFill>
                <a:uFill>
                  <a:solidFill>
                    <a:srgbClr val="ffffff"/>
                  </a:solidFill>
                </a:uFill>
                <a:latin typeface="Arial"/>
                <a:ea typeface="Calibri"/>
              </a:rPr>
              <a:t>Noun and adjective are the most dominant POS tags</a:t>
            </a:r>
            <a:endParaRPr b="0" lang="en-SG" sz="1800" spc="-1" strike="noStrike">
              <a:solidFill>
                <a:srgbClr val="ffffff"/>
              </a:solidFill>
              <a:uFill>
                <a:solidFill>
                  <a:srgbClr val="ffffff"/>
                </a:solidFill>
              </a:uFill>
              <a:latin typeface="Arial"/>
            </a:endParaRPr>
          </a:p>
          <a:p>
            <a:pPr algn="just">
              <a:lnSpc>
                <a:spcPct val="150000"/>
              </a:lnSpc>
            </a:pPr>
            <a:endParaRPr b="0" lang="en-SG" sz="1800" spc="-1" strike="noStrike">
              <a:solidFill>
                <a:srgbClr val="ffffff"/>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47160" y="293400"/>
            <a:ext cx="9190800" cy="792360"/>
          </a:xfrm>
          <a:prstGeom prst="rect">
            <a:avLst/>
          </a:prstGeom>
          <a:noFill/>
          <a:ln>
            <a:noFill/>
          </a:ln>
        </p:spPr>
        <p:style>
          <a:lnRef idx="0"/>
          <a:fillRef idx="0"/>
          <a:effectRef idx="0"/>
          <a:fontRef idx="minor"/>
        </p:style>
        <p:txBody>
          <a:bodyPr tIns="91440" bIns="91440"/>
          <a:p>
            <a:pPr algn="ctr">
              <a:lnSpc>
                <a:spcPct val="100000"/>
              </a:lnSpc>
            </a:pPr>
            <a:r>
              <a:rPr b="1" lang="en-SG" sz="2400" spc="-1" strike="noStrike">
                <a:solidFill>
                  <a:srgbClr val="ffffff"/>
                </a:solidFill>
                <a:uFill>
                  <a:solidFill>
                    <a:srgbClr val="ffffff"/>
                  </a:solidFill>
                </a:uFill>
                <a:latin typeface="Arial"/>
                <a:ea typeface="Arial"/>
              </a:rPr>
              <a:t>Word Cloud</a:t>
            </a:r>
            <a:endParaRPr b="0" lang="en-SG" sz="1800" spc="-1" strike="noStrike">
              <a:solidFill>
                <a:srgbClr val="ffffff"/>
              </a:solidFill>
              <a:uFill>
                <a:solidFill>
                  <a:srgbClr val="ffffff"/>
                </a:solidFill>
              </a:uFill>
              <a:latin typeface="Arial"/>
            </a:endParaRPr>
          </a:p>
        </p:txBody>
      </p:sp>
      <p:sp>
        <p:nvSpPr>
          <p:cNvPr id="295" name="CustomShape 2"/>
          <p:cNvSpPr/>
          <p:nvPr/>
        </p:nvSpPr>
        <p:spPr>
          <a:xfrm>
            <a:off x="-659880" y="760320"/>
            <a:ext cx="3942720" cy="67860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algn="ctr">
              <a:lnSpc>
                <a:spcPct val="150000"/>
              </a:lnSpc>
            </a:pPr>
            <a:r>
              <a:rPr b="1" lang="en-SG" sz="1200" spc="-1" strike="noStrike">
                <a:solidFill>
                  <a:srgbClr val="ffffff"/>
                </a:solidFill>
                <a:uFill>
                  <a:solidFill>
                    <a:srgbClr val="ffffff"/>
                  </a:solidFill>
                </a:uFill>
                <a:latin typeface="Calibri"/>
                <a:ea typeface="Calibri"/>
              </a:rPr>
              <a:t>Tf-idf ; n-gram: 1 ; Label = 1</a:t>
            </a:r>
            <a:endParaRPr b="0" lang="en-SG" sz="1800" spc="-1" strike="noStrike">
              <a:solidFill>
                <a:srgbClr val="ffffff"/>
              </a:solidFill>
              <a:uFill>
                <a:solidFill>
                  <a:srgbClr val="ffffff"/>
                </a:solidFill>
              </a:uFill>
              <a:latin typeface="Arial"/>
            </a:endParaRPr>
          </a:p>
        </p:txBody>
      </p:sp>
      <p:sp>
        <p:nvSpPr>
          <p:cNvPr id="296" name="CustomShape 3"/>
          <p:cNvSpPr/>
          <p:nvPr/>
        </p:nvSpPr>
        <p:spPr>
          <a:xfrm>
            <a:off x="1518120" y="767880"/>
            <a:ext cx="3942720" cy="67860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algn="ctr">
              <a:lnSpc>
                <a:spcPct val="150000"/>
              </a:lnSpc>
            </a:pPr>
            <a:r>
              <a:rPr b="1" lang="en-SG" sz="1200" spc="-1" strike="noStrike">
                <a:solidFill>
                  <a:srgbClr val="ffffff"/>
                </a:solidFill>
                <a:uFill>
                  <a:solidFill>
                    <a:srgbClr val="ffffff"/>
                  </a:solidFill>
                </a:uFill>
                <a:latin typeface="Calibri"/>
                <a:ea typeface="Calibri"/>
              </a:rPr>
              <a:t>Tf-idf; n-gram:1 ; Label = 0</a:t>
            </a:r>
            <a:endParaRPr b="0" lang="en-SG" sz="1800" spc="-1" strike="noStrike">
              <a:solidFill>
                <a:srgbClr val="ffffff"/>
              </a:solidFill>
              <a:uFill>
                <a:solidFill>
                  <a:srgbClr val="ffffff"/>
                </a:solidFill>
              </a:uFill>
              <a:latin typeface="Arial"/>
            </a:endParaRPr>
          </a:p>
        </p:txBody>
      </p:sp>
      <p:pic>
        <p:nvPicPr>
          <p:cNvPr id="297" name="Picture 1" descr=""/>
          <p:cNvPicPr/>
          <p:nvPr/>
        </p:nvPicPr>
        <p:blipFill>
          <a:blip r:embed="rId1"/>
          <a:stretch/>
        </p:blipFill>
        <p:spPr>
          <a:xfrm>
            <a:off x="318600" y="1797120"/>
            <a:ext cx="1986120" cy="2098080"/>
          </a:xfrm>
          <a:prstGeom prst="rect">
            <a:avLst/>
          </a:prstGeom>
          <a:ln>
            <a:noFill/>
          </a:ln>
        </p:spPr>
      </p:pic>
      <p:pic>
        <p:nvPicPr>
          <p:cNvPr id="298" name="Picture 2" descr=""/>
          <p:cNvPicPr/>
          <p:nvPr/>
        </p:nvPicPr>
        <p:blipFill>
          <a:blip r:embed="rId2"/>
          <a:stretch/>
        </p:blipFill>
        <p:spPr>
          <a:xfrm>
            <a:off x="2510640" y="1797120"/>
            <a:ext cx="1957320" cy="2098080"/>
          </a:xfrm>
          <a:prstGeom prst="rect">
            <a:avLst/>
          </a:prstGeom>
          <a:ln>
            <a:noFill/>
          </a:ln>
        </p:spPr>
      </p:pic>
      <p:pic>
        <p:nvPicPr>
          <p:cNvPr id="299" name="Picture 6" descr=""/>
          <p:cNvPicPr/>
          <p:nvPr/>
        </p:nvPicPr>
        <p:blipFill>
          <a:blip r:embed="rId3"/>
          <a:stretch/>
        </p:blipFill>
        <p:spPr>
          <a:xfrm>
            <a:off x="4629960" y="1797120"/>
            <a:ext cx="1957320" cy="2098080"/>
          </a:xfrm>
          <a:prstGeom prst="rect">
            <a:avLst/>
          </a:prstGeom>
          <a:ln>
            <a:noFill/>
          </a:ln>
        </p:spPr>
      </p:pic>
      <p:sp>
        <p:nvSpPr>
          <p:cNvPr id="300" name="CustomShape 4"/>
          <p:cNvSpPr/>
          <p:nvPr/>
        </p:nvSpPr>
        <p:spPr>
          <a:xfrm>
            <a:off x="3665520" y="760320"/>
            <a:ext cx="3942720" cy="67860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algn="ctr">
              <a:lnSpc>
                <a:spcPct val="150000"/>
              </a:lnSpc>
            </a:pPr>
            <a:r>
              <a:rPr b="1" lang="en-SG" sz="1200" spc="-1" strike="noStrike">
                <a:solidFill>
                  <a:srgbClr val="ffffff"/>
                </a:solidFill>
                <a:uFill>
                  <a:solidFill>
                    <a:srgbClr val="ffffff"/>
                  </a:solidFill>
                </a:uFill>
                <a:latin typeface="Calibri"/>
                <a:ea typeface="Calibri"/>
              </a:rPr>
              <a:t>Tf-idf; n-gram: 2 ; Label = 1</a:t>
            </a:r>
            <a:endParaRPr b="0" lang="en-SG" sz="1800" spc="-1" strike="noStrike">
              <a:solidFill>
                <a:srgbClr val="ffffff"/>
              </a:solidFill>
              <a:uFill>
                <a:solidFill>
                  <a:srgbClr val="ffffff"/>
                </a:solidFill>
              </a:uFill>
              <a:latin typeface="Arial"/>
            </a:endParaRPr>
          </a:p>
        </p:txBody>
      </p:sp>
      <p:pic>
        <p:nvPicPr>
          <p:cNvPr id="301" name="Picture 8" descr=""/>
          <p:cNvPicPr/>
          <p:nvPr/>
        </p:nvPicPr>
        <p:blipFill>
          <a:blip r:embed="rId4"/>
          <a:stretch/>
        </p:blipFill>
        <p:spPr>
          <a:xfrm>
            <a:off x="6763320" y="1797120"/>
            <a:ext cx="1957320" cy="2098080"/>
          </a:xfrm>
          <a:prstGeom prst="rect">
            <a:avLst/>
          </a:prstGeom>
          <a:ln>
            <a:noFill/>
          </a:ln>
        </p:spPr>
      </p:pic>
      <p:sp>
        <p:nvSpPr>
          <p:cNvPr id="302" name="CustomShape 5"/>
          <p:cNvSpPr/>
          <p:nvPr/>
        </p:nvSpPr>
        <p:spPr>
          <a:xfrm>
            <a:off x="5770800" y="760320"/>
            <a:ext cx="3942720" cy="67860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algn="ctr">
              <a:lnSpc>
                <a:spcPct val="150000"/>
              </a:lnSpc>
            </a:pPr>
            <a:r>
              <a:rPr b="1" lang="en-SG" sz="1200" spc="-1" strike="noStrike">
                <a:solidFill>
                  <a:srgbClr val="ffffff"/>
                </a:solidFill>
                <a:uFill>
                  <a:solidFill>
                    <a:srgbClr val="ffffff"/>
                  </a:solidFill>
                </a:uFill>
                <a:latin typeface="Calibri"/>
                <a:ea typeface="Calibri"/>
              </a:rPr>
              <a:t>Tf-idf; n-gram: 2 ; Label = 0</a:t>
            </a:r>
            <a:endParaRPr b="0" lang="en-SG" sz="1800" spc="-1" strike="noStrike">
              <a:solidFill>
                <a:srgbClr val="ffffff"/>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304920" y="152280"/>
            <a:ext cx="8582040" cy="1213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Model Fitting</a:t>
            </a:r>
            <a:endParaRPr b="0" lang="en-SG" sz="1400" spc="-1" strike="noStrike">
              <a:solidFill>
                <a:srgbClr val="000000"/>
              </a:solidFill>
              <a:uFill>
                <a:solidFill>
                  <a:srgbClr val="ffffff"/>
                </a:solidFill>
              </a:uFill>
              <a:latin typeface="Arial"/>
            </a:endParaRPr>
          </a:p>
        </p:txBody>
      </p:sp>
      <p:pic>
        <p:nvPicPr>
          <p:cNvPr id="304" name="Picture 2" descr=""/>
          <p:cNvPicPr/>
          <p:nvPr/>
        </p:nvPicPr>
        <p:blipFill>
          <a:blip r:embed="rId1"/>
          <a:stretch/>
        </p:blipFill>
        <p:spPr>
          <a:xfrm>
            <a:off x="2405160" y="1366560"/>
            <a:ext cx="4381200" cy="2466720"/>
          </a:xfrm>
          <a:prstGeom prst="rect">
            <a:avLst/>
          </a:prstGeom>
          <a:ln>
            <a:noFill/>
          </a:ln>
        </p:spPr>
      </p:pic>
      <p:pic>
        <p:nvPicPr>
          <p:cNvPr id="305" name="Picture 4" descr=""/>
          <p:cNvPicPr/>
          <p:nvPr/>
        </p:nvPicPr>
        <p:blipFill>
          <a:blip r:embed="rId2"/>
          <a:stretch/>
        </p:blipFill>
        <p:spPr>
          <a:xfrm>
            <a:off x="3943080" y="4052160"/>
            <a:ext cx="1305720" cy="13057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6" name="Picture 5" descr=""/>
          <p:cNvPicPr/>
          <p:nvPr/>
        </p:nvPicPr>
        <p:blipFill>
          <a:blip r:embed="rId1"/>
          <a:stretch/>
        </p:blipFill>
        <p:spPr>
          <a:xfrm>
            <a:off x="0" y="-7200"/>
            <a:ext cx="9143640" cy="5157360"/>
          </a:xfrm>
          <a:prstGeom prst="rect">
            <a:avLst/>
          </a:prstGeom>
          <a:ln>
            <a:noFill/>
          </a:ln>
        </p:spPr>
      </p:pic>
      <p:sp>
        <p:nvSpPr>
          <p:cNvPr id="307" name="TextShape 1"/>
          <p:cNvSpPr txBox="1"/>
          <p:nvPr/>
        </p:nvSpPr>
        <p:spPr>
          <a:xfrm>
            <a:off x="332280" y="174600"/>
            <a:ext cx="8520120" cy="841320"/>
          </a:xfrm>
          <a:prstGeom prst="rect">
            <a:avLst/>
          </a:prstGeom>
          <a:noFill/>
          <a:ln>
            <a:noFill/>
          </a:ln>
        </p:spPr>
        <p:txBody>
          <a:bodyPr tIns="91440" bIns="91440" anchor="ctr"/>
          <a:p>
            <a:pPr algn="ctr">
              <a:lnSpc>
                <a:spcPct val="100000"/>
              </a:lnSpc>
            </a:pPr>
            <a:r>
              <a:rPr b="0" lang="en-SG" sz="2400" spc="-1" strike="noStrike" cap="all">
                <a:solidFill>
                  <a:srgbClr val="000000"/>
                </a:solidFill>
                <a:uFill>
                  <a:solidFill>
                    <a:srgbClr val="ffffff"/>
                  </a:solidFill>
                </a:uFill>
                <a:latin typeface="Calibri Light"/>
              </a:rPr>
              <a:t>Models</a:t>
            </a:r>
            <a:endParaRPr b="0" lang="en-SG" sz="1400" spc="-1" strike="noStrike">
              <a:solidFill>
                <a:srgbClr val="000000"/>
              </a:solidFill>
              <a:uFill>
                <a:solidFill>
                  <a:srgbClr val="ffffff"/>
                </a:solidFill>
              </a:uFill>
              <a:latin typeface="Arial"/>
            </a:endParaRPr>
          </a:p>
        </p:txBody>
      </p:sp>
      <p:sp>
        <p:nvSpPr>
          <p:cNvPr id="308" name="CustomShape 2"/>
          <p:cNvSpPr/>
          <p:nvPr/>
        </p:nvSpPr>
        <p:spPr>
          <a:xfrm>
            <a:off x="332280" y="595440"/>
            <a:ext cx="6328440" cy="369036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Linear Model</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KNeighborsClassifier</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MultinomialNB</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DecisionTreeClassifier</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RandomForest</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AdaBoostClassifier</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BaggingClassifier</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GaussianNB</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000000"/>
              </a:buClr>
              <a:buFont typeface="Symbol"/>
              <a:buChar char=""/>
            </a:pPr>
            <a:r>
              <a:rPr b="0" lang="en-SG" sz="1600" spc="-1" strike="noStrike">
                <a:solidFill>
                  <a:srgbClr val="000000"/>
                </a:solidFill>
                <a:uFill>
                  <a:solidFill>
                    <a:srgbClr val="ffffff"/>
                  </a:solidFill>
                </a:uFill>
                <a:latin typeface="Calibri"/>
                <a:ea typeface="Calibri"/>
              </a:rPr>
              <a:t>SVC</a:t>
            </a:r>
            <a:endParaRPr b="0" lang="en-SG" sz="1800" spc="-1" strike="noStrike">
              <a:solidFill>
                <a:srgbClr val="ffffff"/>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09" name="Table 1"/>
          <p:cNvGraphicFramePr/>
          <p:nvPr/>
        </p:nvGraphicFramePr>
        <p:xfrm>
          <a:off x="461520" y="3071520"/>
          <a:ext cx="3882960" cy="2762280"/>
        </p:xfrm>
        <a:graphic>
          <a:graphicData uri="http://schemas.openxmlformats.org/drawingml/2006/table">
            <a:tbl>
              <a:tblPr/>
              <a:tblGrid>
                <a:gridCol w="1284120"/>
                <a:gridCol w="667800"/>
                <a:gridCol w="616320"/>
                <a:gridCol w="677880"/>
                <a:gridCol w="637200"/>
              </a:tblGrid>
              <a:tr h="309600">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Model</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Accuracy</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F1</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Precision</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Recall</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r>
              <a:tr h="30960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Logistic Regression</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960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Kneighbors Classifier</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0.464567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0.507246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0.514706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Decision Tree</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0.464567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0.534247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0.513158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0.557143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RandomForest</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0.566929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0.678363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0.574257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0.828571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Bagging</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0.503937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0.496000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0.563636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0.442857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AdaBoost</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0.528926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0.627451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0.457143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GaussianNB</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0.496063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0.536232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0.544118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0.528571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MultinomialNB</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bl>
          </a:graphicData>
        </a:graphic>
      </p:graphicFrame>
      <p:sp>
        <p:nvSpPr>
          <p:cNvPr id="310" name="CustomShape 2"/>
          <p:cNvSpPr/>
          <p:nvPr/>
        </p:nvSpPr>
        <p:spPr>
          <a:xfrm>
            <a:off x="702360" y="469440"/>
            <a:ext cx="32198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ngram = 1, with tf-idf representation</a:t>
            </a:r>
            <a:endParaRPr b="0" lang="en-SG" sz="1800" spc="-1" strike="noStrike">
              <a:solidFill>
                <a:srgbClr val="ffffff"/>
              </a:solidFill>
              <a:uFill>
                <a:solidFill>
                  <a:srgbClr val="ffffff"/>
                </a:solidFill>
              </a:uFill>
              <a:latin typeface="Arial"/>
            </a:endParaRPr>
          </a:p>
        </p:txBody>
      </p:sp>
      <p:sp>
        <p:nvSpPr>
          <p:cNvPr id="311" name="TextShape 3"/>
          <p:cNvSpPr txBox="1"/>
          <p:nvPr/>
        </p:nvSpPr>
        <p:spPr>
          <a:xfrm>
            <a:off x="239760" y="-154080"/>
            <a:ext cx="8520120" cy="841320"/>
          </a:xfrm>
          <a:prstGeom prst="rect">
            <a:avLst/>
          </a:prstGeom>
          <a:noFill/>
          <a:ln>
            <a:noFill/>
          </a:ln>
        </p:spPr>
        <p:txBody>
          <a:bodyPr tIns="91440" bIns="91440" anchor="ctr"/>
          <a:p>
            <a:pPr algn="ctr">
              <a:lnSpc>
                <a:spcPct val="100000"/>
              </a:lnSpc>
            </a:pPr>
            <a:r>
              <a:rPr b="1" lang="en-SG" sz="2400" spc="-1" strike="noStrike" cap="all">
                <a:solidFill>
                  <a:srgbClr val="ffffff"/>
                </a:solidFill>
                <a:uFill>
                  <a:solidFill>
                    <a:srgbClr val="ffffff"/>
                  </a:solidFill>
                </a:uFill>
                <a:latin typeface="Calibri Light"/>
              </a:rPr>
              <a:t>Model Performance</a:t>
            </a:r>
            <a:endParaRPr b="0" lang="en-SG" sz="1400" spc="-1" strike="noStrike">
              <a:solidFill>
                <a:srgbClr val="000000"/>
              </a:solidFill>
              <a:uFill>
                <a:solidFill>
                  <a:srgbClr val="ffffff"/>
                </a:solidFill>
              </a:uFill>
              <a:latin typeface="Arial"/>
            </a:endParaRPr>
          </a:p>
        </p:txBody>
      </p:sp>
      <p:graphicFrame>
        <p:nvGraphicFramePr>
          <p:cNvPr id="312" name="Table 4"/>
          <p:cNvGraphicFramePr/>
          <p:nvPr/>
        </p:nvGraphicFramePr>
        <p:xfrm>
          <a:off x="4835520" y="3082320"/>
          <a:ext cx="3924000" cy="2601000"/>
        </p:xfrm>
        <a:graphic>
          <a:graphicData uri="http://schemas.openxmlformats.org/drawingml/2006/table">
            <a:tbl>
              <a:tblPr/>
              <a:tblGrid>
                <a:gridCol w="1284120"/>
                <a:gridCol w="657360"/>
                <a:gridCol w="636840"/>
                <a:gridCol w="718920"/>
                <a:gridCol w="627120"/>
              </a:tblGrid>
              <a:tr h="156240">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Model</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Accuracy</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F1</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Precision</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Recall</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LogisticRegression</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KNeighborsClassifier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0.527559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0.583333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0.567568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DecisionTree</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0.543307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0.546875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0.603448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RandomForest</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0.480315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0.565789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0.524390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0.614286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BaggingClassifier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0.456693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0.448000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0.509091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AdaBoostClassifier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0.590551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0.711111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0.581818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0.914286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GaussianNB</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0.503937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0.588235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0.542169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0.642857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MultinomialNB</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0.527559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0.677419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0.543103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0.900000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bl>
          </a:graphicData>
        </a:graphic>
      </p:graphicFrame>
      <p:sp>
        <p:nvSpPr>
          <p:cNvPr id="313" name="CustomShape 5"/>
          <p:cNvSpPr/>
          <p:nvPr/>
        </p:nvSpPr>
        <p:spPr>
          <a:xfrm>
            <a:off x="4909320" y="469440"/>
            <a:ext cx="32198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ngram = 2, with tf-idf representation</a:t>
            </a:r>
            <a:endParaRPr b="0" lang="en-SG" sz="1800" spc="-1" strike="noStrike">
              <a:solidFill>
                <a:srgbClr val="ffffff"/>
              </a:solidFill>
              <a:uFill>
                <a:solidFill>
                  <a:srgbClr val="ffffff"/>
                </a:solidFill>
              </a:uFill>
              <a:latin typeface="Arial"/>
            </a:endParaRPr>
          </a:p>
        </p:txBody>
      </p:sp>
      <p:sp>
        <p:nvSpPr>
          <p:cNvPr id="314" name="CustomShape 6"/>
          <p:cNvSpPr/>
          <p:nvPr/>
        </p:nvSpPr>
        <p:spPr>
          <a:xfrm>
            <a:off x="350640" y="4648680"/>
            <a:ext cx="4105080" cy="293760"/>
          </a:xfrm>
          <a:prstGeom prst="rect">
            <a:avLst/>
          </a:prstGeom>
          <a:noFill/>
          <a:ln>
            <a:noFill/>
          </a:ln>
        </p:spPr>
        <p:style>
          <a:lnRef idx="0"/>
          <a:fillRef idx="0"/>
          <a:effectRef idx="0"/>
          <a:fontRef idx="minor"/>
        </p:style>
        <p:txBody>
          <a:bodyPr tIns="91440" bIns="91440" anchor="ctr"/>
          <a:p>
            <a:pPr algn="just">
              <a:lnSpc>
                <a:spcPct val="150000"/>
              </a:lnSpc>
            </a:pPr>
            <a:r>
              <a:rPr b="1" lang="en-SG" sz="1100" spc="-1" strike="noStrike">
                <a:solidFill>
                  <a:srgbClr val="ffffff"/>
                </a:solidFill>
                <a:uFill>
                  <a:solidFill>
                    <a:srgbClr val="ffffff"/>
                  </a:solidFill>
                </a:uFill>
                <a:latin typeface="Arial"/>
                <a:ea typeface="Arial"/>
              </a:rPr>
              <a:t>RandomForest has the highest accuracy (0.566929)</a:t>
            </a:r>
            <a:endParaRPr b="0" lang="en-SG" sz="1800" spc="-1" strike="noStrike">
              <a:solidFill>
                <a:srgbClr val="ffffff"/>
              </a:solidFill>
              <a:uFill>
                <a:solidFill>
                  <a:srgbClr val="ffffff"/>
                </a:solidFill>
              </a:uFill>
              <a:latin typeface="Arial"/>
            </a:endParaRPr>
          </a:p>
        </p:txBody>
      </p:sp>
      <p:sp>
        <p:nvSpPr>
          <p:cNvPr id="315" name="CustomShape 7"/>
          <p:cNvSpPr/>
          <p:nvPr/>
        </p:nvSpPr>
        <p:spPr>
          <a:xfrm>
            <a:off x="4745160" y="4622040"/>
            <a:ext cx="4105080" cy="293760"/>
          </a:xfrm>
          <a:prstGeom prst="rect">
            <a:avLst/>
          </a:prstGeom>
          <a:noFill/>
          <a:ln>
            <a:noFill/>
          </a:ln>
        </p:spPr>
        <p:style>
          <a:lnRef idx="0"/>
          <a:fillRef idx="0"/>
          <a:effectRef idx="0"/>
          <a:fontRef idx="minor"/>
        </p:style>
        <p:txBody>
          <a:bodyPr tIns="91440" bIns="91440" anchor="ctr"/>
          <a:p>
            <a:pPr algn="just">
              <a:lnSpc>
                <a:spcPct val="150000"/>
              </a:lnSpc>
            </a:pPr>
            <a:r>
              <a:rPr b="1" lang="en-SG" sz="1100" spc="-1" strike="noStrike">
                <a:solidFill>
                  <a:srgbClr val="ffffff"/>
                </a:solidFill>
                <a:uFill>
                  <a:solidFill>
                    <a:srgbClr val="ffffff"/>
                  </a:solidFill>
                </a:uFill>
                <a:latin typeface="Arial"/>
                <a:ea typeface="Arial"/>
              </a:rPr>
              <a:t>AdaBoost Classifier has the highest accuracy (0.590551)</a:t>
            </a:r>
            <a:endParaRPr b="0" lang="en-SG" sz="1800" spc="-1" strike="noStrike">
              <a:solidFill>
                <a:srgbClr val="ffffff"/>
              </a:solidFill>
              <a:uFill>
                <a:solidFill>
                  <a:srgbClr val="ffffff"/>
                </a:solidFill>
              </a:uFill>
              <a:latin typeface="Arial"/>
            </a:endParaRPr>
          </a:p>
        </p:txBody>
      </p:sp>
      <p:pic>
        <p:nvPicPr>
          <p:cNvPr id="316" name="Picture 2" descr=""/>
          <p:cNvPicPr/>
          <p:nvPr/>
        </p:nvPicPr>
        <p:blipFill>
          <a:blip r:embed="rId1"/>
          <a:stretch/>
        </p:blipFill>
        <p:spPr>
          <a:xfrm>
            <a:off x="5096160" y="771480"/>
            <a:ext cx="2846880" cy="2215080"/>
          </a:xfrm>
          <a:prstGeom prst="rect">
            <a:avLst/>
          </a:prstGeom>
          <a:ln>
            <a:noFill/>
          </a:ln>
        </p:spPr>
      </p:pic>
      <p:pic>
        <p:nvPicPr>
          <p:cNvPr id="317" name="Picture 1" descr=""/>
          <p:cNvPicPr/>
          <p:nvPr/>
        </p:nvPicPr>
        <p:blipFill>
          <a:blip r:embed="rId2"/>
          <a:stretch/>
        </p:blipFill>
        <p:spPr>
          <a:xfrm>
            <a:off x="1061280" y="754560"/>
            <a:ext cx="2683440" cy="22572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18" name="Table 1"/>
          <p:cNvGraphicFramePr/>
          <p:nvPr/>
        </p:nvGraphicFramePr>
        <p:xfrm>
          <a:off x="461520" y="3071520"/>
          <a:ext cx="3882960" cy="2840040"/>
        </p:xfrm>
        <a:graphic>
          <a:graphicData uri="http://schemas.openxmlformats.org/drawingml/2006/table">
            <a:tbl>
              <a:tblPr/>
              <a:tblGrid>
                <a:gridCol w="1284120"/>
                <a:gridCol w="667800"/>
                <a:gridCol w="616320"/>
                <a:gridCol w="677880"/>
                <a:gridCol w="637200"/>
              </a:tblGrid>
              <a:tr h="318240">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Model</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Accuracy</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F1</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Precision</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13320" rIns="13320" tIns="13320" bIns="0" anchor="b"/>
                    <a:p>
                      <a:pPr algn="ctr">
                        <a:lnSpc>
                          <a:spcPct val="100000"/>
                        </a:lnSpc>
                      </a:pPr>
                      <a:r>
                        <a:rPr b="1" lang="en-SG" sz="1000" spc="-1" strike="noStrike">
                          <a:solidFill>
                            <a:srgbClr val="000000"/>
                          </a:solidFill>
                          <a:uFill>
                            <a:solidFill>
                              <a:srgbClr val="ffffff"/>
                            </a:solidFill>
                          </a:uFill>
                          <a:latin typeface="Calibri"/>
                        </a:rPr>
                        <a:t>Recall</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r>
              <a:tr h="3182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Logistic Regression</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824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Kneighbors Classifier</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0.535433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0.575540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0.579710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0.571429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39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Decision Tree</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0.606299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0.621212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0.661290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0.585714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r>
              <a:tr h="3139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RandomForest</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0.658683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0.567010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0.785714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39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Bagging</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0.543307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0.579710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0.588235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0.571429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39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AdaBoost</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0.566929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0.692737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0.568807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0.885714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39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GaussianNB</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0.535433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0.542636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0.593220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15720">
                <a:tc>
                  <a:txBody>
                    <a:bodyPr lIns="13320" rIns="13320" tIns="13320" bIns="0" anchor="b"/>
                    <a:p>
                      <a:pPr>
                        <a:lnSpc>
                          <a:spcPct val="100000"/>
                        </a:lnSpc>
                      </a:pPr>
                      <a:r>
                        <a:rPr b="1" lang="en-SG" sz="1000" spc="-1" strike="noStrike">
                          <a:solidFill>
                            <a:srgbClr val="000000"/>
                          </a:solidFill>
                          <a:uFill>
                            <a:solidFill>
                              <a:srgbClr val="ffffff"/>
                            </a:solidFill>
                          </a:uFill>
                          <a:latin typeface="Calibri"/>
                        </a:rPr>
                        <a:t>MultinomialNB</a:t>
                      </a:r>
                      <a:endParaRPr b="0" lang="en-SG" sz="1800" spc="-1" strike="noStrike">
                        <a:solidFill>
                          <a:srgbClr val="ffffff"/>
                        </a:solidFill>
                        <a:uFill>
                          <a:solidFill>
                            <a:srgbClr val="ffffff"/>
                          </a:solidFill>
                        </a:uFill>
                        <a:latin typeface="Arial"/>
                      </a:endParaRPr>
                    </a:p>
                  </a:txBody>
                  <a:tcPr marL="13320" marR="133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0.503937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0.559441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0.547945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0.571429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bl>
          </a:graphicData>
        </a:graphic>
      </p:graphicFrame>
      <p:sp>
        <p:nvSpPr>
          <p:cNvPr id="319" name="CustomShape 2"/>
          <p:cNvSpPr/>
          <p:nvPr/>
        </p:nvSpPr>
        <p:spPr>
          <a:xfrm>
            <a:off x="702360" y="469440"/>
            <a:ext cx="32198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ngram = 1, with tf-idf representation</a:t>
            </a:r>
            <a:endParaRPr b="0" lang="en-SG" sz="1800" spc="-1" strike="noStrike">
              <a:solidFill>
                <a:srgbClr val="ffffff"/>
              </a:solidFill>
              <a:uFill>
                <a:solidFill>
                  <a:srgbClr val="ffffff"/>
                </a:solidFill>
              </a:uFill>
              <a:latin typeface="Arial"/>
            </a:endParaRPr>
          </a:p>
        </p:txBody>
      </p:sp>
      <p:sp>
        <p:nvSpPr>
          <p:cNvPr id="320" name="TextShape 3"/>
          <p:cNvSpPr txBox="1"/>
          <p:nvPr/>
        </p:nvSpPr>
        <p:spPr>
          <a:xfrm>
            <a:off x="239760" y="-122040"/>
            <a:ext cx="8520120" cy="841320"/>
          </a:xfrm>
          <a:prstGeom prst="rect">
            <a:avLst/>
          </a:prstGeom>
          <a:noFill/>
          <a:ln>
            <a:noFill/>
          </a:ln>
        </p:spPr>
        <p:txBody>
          <a:bodyPr tIns="91440" bIns="91440" anchor="ctr"/>
          <a:p>
            <a:pPr algn="ctr">
              <a:lnSpc>
                <a:spcPct val="100000"/>
              </a:lnSpc>
            </a:pPr>
            <a:r>
              <a:rPr b="1" lang="en-SG" sz="2400" spc="-1" strike="noStrike" cap="all">
                <a:solidFill>
                  <a:srgbClr val="ffffff"/>
                </a:solidFill>
                <a:uFill>
                  <a:solidFill>
                    <a:srgbClr val="ffffff"/>
                  </a:solidFill>
                </a:uFill>
                <a:latin typeface="Calibri Light"/>
              </a:rPr>
              <a:t>Model Performance (USING POS TAGS)</a:t>
            </a:r>
            <a:endParaRPr b="0" lang="en-SG" sz="1400" spc="-1" strike="noStrike">
              <a:solidFill>
                <a:srgbClr val="000000"/>
              </a:solidFill>
              <a:uFill>
                <a:solidFill>
                  <a:srgbClr val="ffffff"/>
                </a:solidFill>
              </a:uFill>
              <a:latin typeface="Arial"/>
            </a:endParaRPr>
          </a:p>
        </p:txBody>
      </p:sp>
      <p:graphicFrame>
        <p:nvGraphicFramePr>
          <p:cNvPr id="321" name="Table 4"/>
          <p:cNvGraphicFramePr/>
          <p:nvPr/>
        </p:nvGraphicFramePr>
        <p:xfrm>
          <a:off x="4835520" y="3082320"/>
          <a:ext cx="3924000" cy="2601000"/>
        </p:xfrm>
        <a:graphic>
          <a:graphicData uri="http://schemas.openxmlformats.org/drawingml/2006/table">
            <a:tbl>
              <a:tblPr/>
              <a:tblGrid>
                <a:gridCol w="1284120"/>
                <a:gridCol w="657360"/>
                <a:gridCol w="636840"/>
                <a:gridCol w="718920"/>
                <a:gridCol w="627120"/>
              </a:tblGrid>
              <a:tr h="156240">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Model</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Accuracy</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F1</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Precision</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7920" rIns="7920" tIns="7920" bIns="0" anchor="ctr"/>
                    <a:p>
                      <a:pPr algn="ctr">
                        <a:lnSpc>
                          <a:spcPct val="100000"/>
                        </a:lnSpc>
                      </a:pPr>
                      <a:r>
                        <a:rPr b="1" lang="en-SG" sz="1000" spc="-1" strike="noStrike">
                          <a:solidFill>
                            <a:srgbClr val="000000"/>
                          </a:solidFill>
                          <a:uFill>
                            <a:solidFill>
                              <a:srgbClr val="ffffff"/>
                            </a:solidFill>
                          </a:uFill>
                          <a:latin typeface="Calibri"/>
                        </a:rPr>
                        <a:t>Recall</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LogisticRegression</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KNeighborsClassifier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DecisionTree</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0.590551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0.633803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0.625000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0.642857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RandomForest</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0.543307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0.691489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0.550847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0.928571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BaggingClassifier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0.535433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0.614379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0.566265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0.671429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AdaBoostClassifier</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0.559055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0.702128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0.559322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0.942857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GaussianNB</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0.496063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0.567568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0.538462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0.600000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7920" rIns="7920" tIns="7920" bIns="0" anchor="b"/>
                    <a:p>
                      <a:pPr>
                        <a:lnSpc>
                          <a:spcPct val="100000"/>
                        </a:lnSpc>
                      </a:pPr>
                      <a:r>
                        <a:rPr b="1" lang="en-SG" sz="1000" spc="-1" strike="noStrike">
                          <a:solidFill>
                            <a:srgbClr val="000000"/>
                          </a:solidFill>
                          <a:uFill>
                            <a:solidFill>
                              <a:srgbClr val="ffffff"/>
                            </a:solidFill>
                          </a:uFill>
                          <a:latin typeface="Calibri"/>
                        </a:rPr>
                        <a:t>MultinomialNB</a:t>
                      </a:r>
                      <a:endParaRPr b="0" lang="en-SG" sz="1800" spc="-1" strike="noStrike">
                        <a:solidFill>
                          <a:srgbClr val="ffffff"/>
                        </a:solidFill>
                        <a:uFill>
                          <a:solidFill>
                            <a:srgbClr val="ffffff"/>
                          </a:solidFill>
                        </a:uFill>
                        <a:latin typeface="Arial"/>
                      </a:endParaRPr>
                    </a:p>
                  </a:txBody>
                  <a:tcPr marL="7920" marR="792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0.589928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0.594203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b"/>
                    <a:p>
                      <a:pPr algn="ctr">
                        <a:lnSpc>
                          <a:spcPct val="100000"/>
                        </a:lnSpc>
                      </a:pPr>
                      <a:r>
                        <a:rPr b="1" lang="en-SG" sz="1000" spc="-1" strike="noStrike">
                          <a:solidFill>
                            <a:srgbClr val="000000"/>
                          </a:solidFill>
                          <a:uFill>
                            <a:solidFill>
                              <a:srgbClr val="ffffff"/>
                            </a:solidFill>
                          </a:uFill>
                          <a:latin typeface="Calibri"/>
                        </a:rPr>
                        <a:t>0.585714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bl>
          </a:graphicData>
        </a:graphic>
      </p:graphicFrame>
      <p:sp>
        <p:nvSpPr>
          <p:cNvPr id="322" name="CustomShape 5"/>
          <p:cNvSpPr/>
          <p:nvPr/>
        </p:nvSpPr>
        <p:spPr>
          <a:xfrm>
            <a:off x="4909320" y="469440"/>
            <a:ext cx="32198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ngram = 2, with tf-idf representation</a:t>
            </a:r>
            <a:endParaRPr b="0" lang="en-SG" sz="1800" spc="-1" strike="noStrike">
              <a:solidFill>
                <a:srgbClr val="ffffff"/>
              </a:solidFill>
              <a:uFill>
                <a:solidFill>
                  <a:srgbClr val="ffffff"/>
                </a:solidFill>
              </a:uFill>
              <a:latin typeface="Arial"/>
            </a:endParaRPr>
          </a:p>
        </p:txBody>
      </p:sp>
      <p:sp>
        <p:nvSpPr>
          <p:cNvPr id="323" name="CustomShape 6"/>
          <p:cNvSpPr/>
          <p:nvPr/>
        </p:nvSpPr>
        <p:spPr>
          <a:xfrm>
            <a:off x="350640" y="4660200"/>
            <a:ext cx="4105080" cy="293760"/>
          </a:xfrm>
          <a:prstGeom prst="rect">
            <a:avLst/>
          </a:prstGeom>
          <a:noFill/>
          <a:ln>
            <a:noFill/>
          </a:ln>
        </p:spPr>
        <p:style>
          <a:lnRef idx="0"/>
          <a:fillRef idx="0"/>
          <a:effectRef idx="0"/>
          <a:fontRef idx="minor"/>
        </p:style>
        <p:txBody>
          <a:bodyPr tIns="91440" bIns="91440" anchor="ctr"/>
          <a:p>
            <a:pPr algn="just">
              <a:lnSpc>
                <a:spcPct val="150000"/>
              </a:lnSpc>
            </a:pPr>
            <a:r>
              <a:rPr b="1" lang="en-SG" sz="1100" spc="-1" strike="noStrike">
                <a:solidFill>
                  <a:srgbClr val="ffffff"/>
                </a:solidFill>
                <a:uFill>
                  <a:solidFill>
                    <a:srgbClr val="ffffff"/>
                  </a:solidFill>
                </a:uFill>
                <a:latin typeface="Arial"/>
                <a:ea typeface="Arial"/>
              </a:rPr>
              <a:t>Decision Tree has the highest accuracy (0.606299)</a:t>
            </a:r>
            <a:endParaRPr b="0" lang="en-SG" sz="1800" spc="-1" strike="noStrike">
              <a:solidFill>
                <a:srgbClr val="ffffff"/>
              </a:solidFill>
              <a:uFill>
                <a:solidFill>
                  <a:srgbClr val="ffffff"/>
                </a:solidFill>
              </a:uFill>
              <a:latin typeface="Arial"/>
            </a:endParaRPr>
          </a:p>
        </p:txBody>
      </p:sp>
      <p:sp>
        <p:nvSpPr>
          <p:cNvPr id="324" name="CustomShape 7"/>
          <p:cNvSpPr/>
          <p:nvPr/>
        </p:nvSpPr>
        <p:spPr>
          <a:xfrm>
            <a:off x="4745160" y="4622040"/>
            <a:ext cx="4105080" cy="293760"/>
          </a:xfrm>
          <a:prstGeom prst="rect">
            <a:avLst/>
          </a:prstGeom>
          <a:noFill/>
          <a:ln>
            <a:noFill/>
          </a:ln>
        </p:spPr>
        <p:style>
          <a:lnRef idx="0"/>
          <a:fillRef idx="0"/>
          <a:effectRef idx="0"/>
          <a:fontRef idx="minor"/>
        </p:style>
        <p:txBody>
          <a:bodyPr tIns="91440" bIns="91440" anchor="ctr"/>
          <a:p>
            <a:pPr algn="just">
              <a:lnSpc>
                <a:spcPct val="150000"/>
              </a:lnSpc>
            </a:pPr>
            <a:r>
              <a:rPr b="1" lang="en-SG" sz="1100" spc="-1" strike="noStrike">
                <a:solidFill>
                  <a:srgbClr val="ffffff"/>
                </a:solidFill>
                <a:uFill>
                  <a:solidFill>
                    <a:srgbClr val="ffffff"/>
                  </a:solidFill>
                </a:uFill>
                <a:latin typeface="Arial"/>
                <a:ea typeface="Arial"/>
              </a:rPr>
              <a:t>Decision Tree has the highest accuracy (0.590551)</a:t>
            </a:r>
            <a:endParaRPr b="0" lang="en-SG" sz="1800" spc="-1" strike="noStrike">
              <a:solidFill>
                <a:srgbClr val="ffffff"/>
              </a:solidFill>
              <a:uFill>
                <a:solidFill>
                  <a:srgbClr val="ffffff"/>
                </a:solidFill>
              </a:uFill>
              <a:latin typeface="Arial"/>
            </a:endParaRPr>
          </a:p>
        </p:txBody>
      </p:sp>
      <p:pic>
        <p:nvPicPr>
          <p:cNvPr id="325" name="Picture 1" descr=""/>
          <p:cNvPicPr/>
          <p:nvPr/>
        </p:nvPicPr>
        <p:blipFill>
          <a:blip r:embed="rId1"/>
          <a:stretch/>
        </p:blipFill>
        <p:spPr>
          <a:xfrm>
            <a:off x="1061280" y="740880"/>
            <a:ext cx="2683440" cy="2257200"/>
          </a:xfrm>
          <a:prstGeom prst="rect">
            <a:avLst/>
          </a:prstGeom>
          <a:ln>
            <a:noFill/>
          </a:ln>
        </p:spPr>
      </p:pic>
      <p:pic>
        <p:nvPicPr>
          <p:cNvPr id="326" name="Picture 2" descr=""/>
          <p:cNvPicPr/>
          <p:nvPr/>
        </p:nvPicPr>
        <p:blipFill>
          <a:blip r:embed="rId2"/>
          <a:stretch/>
        </p:blipFill>
        <p:spPr>
          <a:xfrm>
            <a:off x="5095440" y="761400"/>
            <a:ext cx="2848320" cy="22208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304920" y="152280"/>
            <a:ext cx="8582040" cy="1213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Sentiment Analysis</a:t>
            </a:r>
            <a:endParaRPr b="0" lang="en-SG" sz="1400" spc="-1" strike="noStrike">
              <a:solidFill>
                <a:srgbClr val="000000"/>
              </a:solidFill>
              <a:uFill>
                <a:solidFill>
                  <a:srgbClr val="ffffff"/>
                </a:solidFill>
              </a:uFill>
              <a:latin typeface="Arial"/>
            </a:endParaRPr>
          </a:p>
        </p:txBody>
      </p:sp>
      <p:pic>
        <p:nvPicPr>
          <p:cNvPr id="328" name="Picture 4" descr=""/>
          <p:cNvPicPr/>
          <p:nvPr/>
        </p:nvPicPr>
        <p:blipFill>
          <a:blip r:embed="rId1"/>
          <a:stretch/>
        </p:blipFill>
        <p:spPr>
          <a:xfrm>
            <a:off x="3943080" y="4052160"/>
            <a:ext cx="1305720" cy="1305720"/>
          </a:xfrm>
          <a:prstGeom prst="rect">
            <a:avLst/>
          </a:prstGeom>
          <a:ln>
            <a:noFill/>
          </a:ln>
        </p:spPr>
      </p:pic>
      <p:pic>
        <p:nvPicPr>
          <p:cNvPr id="329" name="Picture 1" descr=""/>
          <p:cNvPicPr/>
          <p:nvPr/>
        </p:nvPicPr>
        <p:blipFill>
          <a:blip r:embed="rId2"/>
          <a:stretch/>
        </p:blipFill>
        <p:spPr>
          <a:xfrm>
            <a:off x="2772360" y="1366560"/>
            <a:ext cx="3647160" cy="243972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352800" y="0"/>
            <a:ext cx="8520120" cy="841320"/>
          </a:xfrm>
          <a:prstGeom prst="rect">
            <a:avLst/>
          </a:prstGeom>
          <a:noFill/>
          <a:ln>
            <a:noFill/>
          </a:ln>
        </p:spPr>
        <p:txBody>
          <a:bodyPr tIns="91440" bIns="91440" anchor="ctr"/>
          <a:p>
            <a:pPr algn="ctr">
              <a:lnSpc>
                <a:spcPct val="100000"/>
              </a:lnSpc>
            </a:pPr>
            <a:r>
              <a:rPr b="1" lang="en-SG" sz="2400" spc="-1" strike="noStrike" cap="all">
                <a:solidFill>
                  <a:srgbClr val="ffffff"/>
                </a:solidFill>
                <a:uFill>
                  <a:solidFill>
                    <a:srgbClr val="ffffff"/>
                  </a:solidFill>
                </a:uFill>
                <a:latin typeface="Calibri Light"/>
              </a:rPr>
              <a:t>Exploratory on Sentiment Analysis</a:t>
            </a:r>
            <a:endParaRPr b="0" lang="en-SG" sz="1400" spc="-1" strike="noStrike">
              <a:solidFill>
                <a:srgbClr val="000000"/>
              </a:solidFill>
              <a:uFill>
                <a:solidFill>
                  <a:srgbClr val="ffffff"/>
                </a:solidFill>
              </a:uFill>
              <a:latin typeface="Arial"/>
            </a:endParaRPr>
          </a:p>
        </p:txBody>
      </p:sp>
      <p:sp>
        <p:nvSpPr>
          <p:cNvPr id="331" name="CustomShape 2"/>
          <p:cNvSpPr/>
          <p:nvPr/>
        </p:nvSpPr>
        <p:spPr>
          <a:xfrm>
            <a:off x="491400" y="4016880"/>
            <a:ext cx="4224960" cy="841320"/>
          </a:xfrm>
          <a:prstGeom prst="rect">
            <a:avLst/>
          </a:prstGeom>
          <a:noFill/>
          <a:ln>
            <a:noFill/>
          </a:ln>
        </p:spPr>
        <p:style>
          <a:lnRef idx="0"/>
          <a:fillRef idx="0"/>
          <a:effectRef idx="0"/>
          <a:fontRef idx="minor"/>
        </p:style>
        <p:txBody>
          <a:bodyPr tIns="91440" bIns="91440" anchor="ctr"/>
          <a:p>
            <a:pPr algn="just">
              <a:lnSpc>
                <a:spcPct val="150000"/>
              </a:lnSpc>
            </a:pPr>
            <a:r>
              <a:rPr b="1" lang="en-SG" sz="1400" spc="-1" strike="noStrike">
                <a:solidFill>
                  <a:srgbClr val="ffffff"/>
                </a:solidFill>
                <a:uFill>
                  <a:solidFill>
                    <a:srgbClr val="ffffff"/>
                  </a:solidFill>
                </a:uFill>
                <a:latin typeface="Arial"/>
                <a:ea typeface="Arial"/>
              </a:rPr>
              <a:t>Similar distribution of sentiment score for both labels</a:t>
            </a:r>
            <a:endParaRPr b="0" lang="en-SG" sz="1800" spc="-1" strike="noStrike">
              <a:solidFill>
                <a:srgbClr val="ffffff"/>
              </a:solidFill>
              <a:uFill>
                <a:solidFill>
                  <a:srgbClr val="ffffff"/>
                </a:solidFill>
              </a:uFill>
              <a:latin typeface="Arial"/>
            </a:endParaRPr>
          </a:p>
        </p:txBody>
      </p:sp>
      <p:pic>
        <p:nvPicPr>
          <p:cNvPr id="332" name="Picture 3" descr=""/>
          <p:cNvPicPr/>
          <p:nvPr/>
        </p:nvPicPr>
        <p:blipFill>
          <a:blip r:embed="rId1"/>
          <a:stretch/>
        </p:blipFill>
        <p:spPr>
          <a:xfrm>
            <a:off x="491400" y="1154160"/>
            <a:ext cx="4224960" cy="2841120"/>
          </a:xfrm>
          <a:prstGeom prst="rect">
            <a:avLst/>
          </a:prstGeom>
          <a:ln w="12600">
            <a:solidFill>
              <a:srgbClr val="ffffff"/>
            </a:solidFill>
            <a:round/>
          </a:ln>
        </p:spPr>
      </p:pic>
      <p:pic>
        <p:nvPicPr>
          <p:cNvPr id="333" name="Picture 4" descr=""/>
          <p:cNvPicPr/>
          <p:nvPr/>
        </p:nvPicPr>
        <p:blipFill>
          <a:blip r:embed="rId2"/>
          <a:stretch/>
        </p:blipFill>
        <p:spPr>
          <a:xfrm>
            <a:off x="4763880" y="1143720"/>
            <a:ext cx="4233600" cy="2879640"/>
          </a:xfrm>
          <a:prstGeom prst="rect">
            <a:avLst/>
          </a:prstGeom>
          <a:ln w="12600">
            <a:solidFill>
              <a:srgbClr val="ffffff"/>
            </a:solidFill>
            <a:round/>
          </a:ln>
        </p:spPr>
      </p:pic>
      <p:sp>
        <p:nvSpPr>
          <p:cNvPr id="334" name="CustomShape 3"/>
          <p:cNvSpPr/>
          <p:nvPr/>
        </p:nvSpPr>
        <p:spPr>
          <a:xfrm>
            <a:off x="491400" y="686160"/>
            <a:ext cx="3126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Sentiment Histogram</a:t>
            </a:r>
            <a:endParaRPr b="0" lang="en-SG" sz="1800" spc="-1" strike="noStrike">
              <a:solidFill>
                <a:srgbClr val="ffffff"/>
              </a:solidFill>
              <a:uFill>
                <a:solidFill>
                  <a:srgbClr val="ffffff"/>
                </a:solidFill>
              </a:uFill>
              <a:latin typeface="Arial"/>
            </a:endParaRPr>
          </a:p>
        </p:txBody>
      </p:sp>
      <p:sp>
        <p:nvSpPr>
          <p:cNvPr id="335" name="CustomShape 4"/>
          <p:cNvSpPr/>
          <p:nvPr/>
        </p:nvSpPr>
        <p:spPr>
          <a:xfrm>
            <a:off x="5093640" y="870840"/>
            <a:ext cx="3126960" cy="272880"/>
          </a:xfrm>
          <a:prstGeom prst="rect">
            <a:avLst/>
          </a:prstGeom>
          <a:noFill/>
          <a:ln>
            <a:noFill/>
          </a:ln>
        </p:spPr>
        <p:style>
          <a:lnRef idx="0"/>
          <a:fillRef idx="0"/>
          <a:effectRef idx="0"/>
          <a:fontRef idx="minor"/>
        </p:style>
        <p:txBody>
          <a:bodyPr lIns="90000" rIns="90000" tIns="45000" bIns="45000"/>
          <a:p>
            <a:pPr>
              <a:lnSpc>
                <a:spcPct val="150000"/>
              </a:lnSpc>
            </a:pPr>
            <a:r>
              <a:rPr b="1" lang="en-SG" sz="1200" spc="-1" strike="noStrike">
                <a:solidFill>
                  <a:srgbClr val="ffffff"/>
                </a:solidFill>
                <a:uFill>
                  <a:solidFill>
                    <a:srgbClr val="ffffff"/>
                  </a:solidFill>
                </a:uFill>
                <a:latin typeface="Arial"/>
                <a:ea typeface="Arial"/>
              </a:rPr>
              <a:t>Sentiment Boxplot</a:t>
            </a:r>
            <a:endParaRPr b="0" lang="en-SG" sz="1800" spc="-1" strike="noStrike">
              <a:solidFill>
                <a:srgbClr val="ffffff"/>
              </a:solidFill>
              <a:uFill>
                <a:solidFill>
                  <a:srgbClr val="ffffff"/>
                </a:solidFill>
              </a:uFill>
              <a:latin typeface="Arial"/>
            </a:endParaRPr>
          </a:p>
        </p:txBody>
      </p:sp>
      <p:sp>
        <p:nvSpPr>
          <p:cNvPr id="336" name="CustomShape 5"/>
          <p:cNvSpPr/>
          <p:nvPr/>
        </p:nvSpPr>
        <p:spPr>
          <a:xfrm>
            <a:off x="5093640" y="3936960"/>
            <a:ext cx="3574080" cy="841320"/>
          </a:xfrm>
          <a:prstGeom prst="rect">
            <a:avLst/>
          </a:prstGeom>
          <a:noFill/>
          <a:ln>
            <a:noFill/>
          </a:ln>
        </p:spPr>
        <p:style>
          <a:lnRef idx="0"/>
          <a:fillRef idx="0"/>
          <a:effectRef idx="0"/>
          <a:fontRef idx="minor"/>
        </p:style>
        <p:txBody>
          <a:bodyPr tIns="91440" bIns="91440" anchor="ctr"/>
          <a:p>
            <a:pPr algn="just">
              <a:lnSpc>
                <a:spcPct val="150000"/>
              </a:lnSpc>
            </a:pPr>
            <a:r>
              <a:rPr b="1" lang="en-SG" sz="1400" spc="-1" strike="noStrike">
                <a:solidFill>
                  <a:srgbClr val="ffffff"/>
                </a:solidFill>
                <a:uFill>
                  <a:solidFill>
                    <a:srgbClr val="ffffff"/>
                  </a:solidFill>
                </a:uFill>
                <a:latin typeface="Arial"/>
                <a:ea typeface="Arial"/>
              </a:rPr>
              <a:t>More variation for negative sentiment</a:t>
            </a:r>
            <a:endParaRPr b="0" lang="en-SG" sz="1800" spc="-1" strike="noStrike">
              <a:solidFill>
                <a:srgbClr val="ffffff"/>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685800" y="718200"/>
            <a:ext cx="7772040" cy="1159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Raleway"/>
                <a:ea typeface="Raleway"/>
              </a:rPr>
              <a:t>Project Scope</a:t>
            </a:r>
            <a:endParaRPr b="0" lang="en-SG" sz="1400" spc="-1" strike="noStrike">
              <a:solidFill>
                <a:srgbClr val="000000"/>
              </a:solidFill>
              <a:uFill>
                <a:solidFill>
                  <a:srgbClr val="ffffff"/>
                </a:solidFill>
              </a:uFill>
              <a:latin typeface="Arial"/>
            </a:endParaRPr>
          </a:p>
        </p:txBody>
      </p:sp>
      <p:pic>
        <p:nvPicPr>
          <p:cNvPr id="203" name="Shape 122" descr=""/>
          <p:cNvPicPr/>
          <p:nvPr/>
        </p:nvPicPr>
        <p:blipFill>
          <a:blip r:embed="rId1"/>
          <a:stretch/>
        </p:blipFill>
        <p:spPr>
          <a:xfrm>
            <a:off x="3565800" y="1878120"/>
            <a:ext cx="2012400" cy="2012400"/>
          </a:xfrm>
          <a:prstGeom prst="rect">
            <a:avLst/>
          </a:prstGeom>
          <a:ln>
            <a:noFill/>
          </a:ln>
        </p:spPr>
      </p:pic>
      <p:pic>
        <p:nvPicPr>
          <p:cNvPr id="204" name="Shape 125" descr=""/>
          <p:cNvPicPr/>
          <p:nvPr/>
        </p:nvPicPr>
        <p:blipFill>
          <a:blip r:embed="rId2"/>
          <a:srcRect l="0" t="13107" r="0" b="21262"/>
          <a:stretch/>
        </p:blipFill>
        <p:spPr>
          <a:xfrm>
            <a:off x="1281960" y="4206960"/>
            <a:ext cx="3766680" cy="834840"/>
          </a:xfrm>
          <a:prstGeom prst="rect">
            <a:avLst/>
          </a:prstGeom>
          <a:ln>
            <a:noFill/>
          </a:ln>
        </p:spPr>
      </p:pic>
      <p:pic>
        <p:nvPicPr>
          <p:cNvPr id="205" name="Shape 126" descr=""/>
          <p:cNvPicPr/>
          <p:nvPr/>
        </p:nvPicPr>
        <p:blipFill>
          <a:blip r:embed="rId3"/>
          <a:stretch/>
        </p:blipFill>
        <p:spPr>
          <a:xfrm>
            <a:off x="5947920" y="4159440"/>
            <a:ext cx="947520" cy="930240"/>
          </a:xfrm>
          <a:prstGeom prst="rect">
            <a:avLst/>
          </a:prstGeom>
          <a:ln>
            <a:noFill/>
          </a:ln>
        </p:spPr>
      </p:pic>
      <p:sp>
        <p:nvSpPr>
          <p:cNvPr id="206" name="TextShape 2"/>
          <p:cNvSpPr txBox="1"/>
          <p:nvPr/>
        </p:nvSpPr>
        <p:spPr>
          <a:xfrm>
            <a:off x="0" y="2812680"/>
            <a:ext cx="7772040" cy="1159560"/>
          </a:xfrm>
          <a:prstGeom prst="rect">
            <a:avLst/>
          </a:prstGeom>
          <a:noFill/>
          <a:ln>
            <a:noFill/>
          </a:ln>
        </p:spPr>
        <p:txBody>
          <a:bodyPr tIns="91440" bIns="91440" anchor="b"/>
          <a:p>
            <a:pPr>
              <a:lnSpc>
                <a:spcPct val="100000"/>
              </a:lnSpc>
            </a:pPr>
            <a:r>
              <a:rPr b="0" lang="en-SG" sz="1400" spc="-1" strike="noStrike">
                <a:solidFill>
                  <a:srgbClr val="ffffff"/>
                </a:solidFill>
                <a:uFill>
                  <a:solidFill>
                    <a:srgbClr val="ffffff"/>
                  </a:solidFill>
                </a:uFill>
                <a:latin typeface="Raleway"/>
                <a:ea typeface="Raleway"/>
              </a:rPr>
              <a:t>
</a:t>
            </a:r>
            <a:r>
              <a:rPr b="0" lang="en-SG" sz="1400" spc="-1" strike="noStrike">
                <a:solidFill>
                  <a:srgbClr val="ffffff"/>
                </a:solidFill>
                <a:uFill>
                  <a:solidFill>
                    <a:srgbClr val="ffffff"/>
                  </a:solidFill>
                </a:uFill>
                <a:latin typeface="Raleway"/>
                <a:ea typeface="Raleway"/>
              </a:rPr>
              <a:t>Tools</a:t>
            </a:r>
            <a:endParaRPr b="0" lang="en-SG" sz="14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311760" y="127080"/>
            <a:ext cx="8520120" cy="841320"/>
          </a:xfrm>
          <a:prstGeom prst="rect">
            <a:avLst/>
          </a:prstGeom>
          <a:noFill/>
          <a:ln>
            <a:noFill/>
          </a:ln>
        </p:spPr>
        <p:txBody>
          <a:bodyPr tIns="91440" bIns="91440" anchor="ctr"/>
          <a:p>
            <a:pPr algn="ctr">
              <a:lnSpc>
                <a:spcPct val="100000"/>
              </a:lnSpc>
            </a:pPr>
            <a:r>
              <a:rPr b="1" lang="en-SG" sz="3200" spc="-1" strike="noStrike" cap="all">
                <a:solidFill>
                  <a:srgbClr val="ffffff"/>
                </a:solidFill>
                <a:uFill>
                  <a:solidFill>
                    <a:srgbClr val="ffffff"/>
                  </a:solidFill>
                </a:uFill>
                <a:latin typeface="Calibri Light"/>
              </a:rPr>
              <a:t>Sentiment SCORE vs MARKET MOVEMENT</a:t>
            </a:r>
            <a:endParaRPr b="0" lang="en-SG" sz="1400" spc="-1" strike="noStrike">
              <a:solidFill>
                <a:srgbClr val="000000"/>
              </a:solidFill>
              <a:uFill>
                <a:solidFill>
                  <a:srgbClr val="ffffff"/>
                </a:solidFill>
              </a:uFill>
              <a:latin typeface="Arial"/>
            </a:endParaRPr>
          </a:p>
        </p:txBody>
      </p:sp>
      <p:pic>
        <p:nvPicPr>
          <p:cNvPr id="338" name="Picture 3" descr=""/>
          <p:cNvPicPr/>
          <p:nvPr/>
        </p:nvPicPr>
        <p:blipFill>
          <a:blip r:embed="rId1"/>
          <a:stretch/>
        </p:blipFill>
        <p:spPr>
          <a:xfrm>
            <a:off x="947160" y="1269000"/>
            <a:ext cx="3889440" cy="3137760"/>
          </a:xfrm>
          <a:prstGeom prst="rect">
            <a:avLst/>
          </a:prstGeom>
          <a:ln w="12600">
            <a:solidFill>
              <a:srgbClr val="ffffff"/>
            </a:solidFill>
            <a:round/>
          </a:ln>
        </p:spPr>
      </p:pic>
      <p:sp>
        <p:nvSpPr>
          <p:cNvPr id="339" name="CustomShape 2"/>
          <p:cNvSpPr/>
          <p:nvPr/>
        </p:nvSpPr>
        <p:spPr>
          <a:xfrm>
            <a:off x="5029200" y="1747800"/>
            <a:ext cx="3434040" cy="2180160"/>
          </a:xfrm>
          <a:prstGeom prst="rect">
            <a:avLst/>
          </a:prstGeom>
          <a:noFill/>
          <a:ln>
            <a:noFill/>
          </a:ln>
        </p:spPr>
        <p:style>
          <a:lnRef idx="0"/>
          <a:fillRef idx="0"/>
          <a:effectRef idx="0"/>
          <a:fontRef idx="minor"/>
        </p:style>
        <p:txBody>
          <a:bodyPr tIns="91440" bIns="91440" anchor="ctr"/>
          <a:p>
            <a:pPr marL="171360" indent="-171000" algn="just">
              <a:lnSpc>
                <a:spcPct val="200000"/>
              </a:lnSpc>
              <a:buClr>
                <a:srgbClr val="000000"/>
              </a:buClr>
              <a:buFont typeface="Arial"/>
              <a:buChar char="•"/>
            </a:pPr>
            <a:r>
              <a:rPr b="1" lang="en-SG" sz="1200" spc="-1" strike="noStrike">
                <a:solidFill>
                  <a:srgbClr val="ffffff"/>
                </a:solidFill>
                <a:uFill>
                  <a:solidFill>
                    <a:srgbClr val="ffffff"/>
                  </a:solidFill>
                </a:uFill>
                <a:latin typeface="Arial"/>
                <a:ea typeface="Arial"/>
              </a:rPr>
              <a:t>Average negative sentiment score is decreasing when the market is moving up (label = 1)</a:t>
            </a:r>
            <a:endParaRPr b="0" lang="en-SG" sz="1800" spc="-1" strike="noStrike">
              <a:solidFill>
                <a:srgbClr val="ffffff"/>
              </a:solidFill>
              <a:uFill>
                <a:solidFill>
                  <a:srgbClr val="ffffff"/>
                </a:solidFill>
              </a:uFill>
              <a:latin typeface="Arial"/>
            </a:endParaRPr>
          </a:p>
          <a:p>
            <a:pPr marL="171360" indent="-171000" algn="just">
              <a:lnSpc>
                <a:spcPct val="200000"/>
              </a:lnSpc>
              <a:buClr>
                <a:srgbClr val="000000"/>
              </a:buClr>
              <a:buFont typeface="Arial"/>
              <a:buChar char="•"/>
            </a:pPr>
            <a:r>
              <a:rPr b="1" lang="en-SG" sz="1200" spc="-1" strike="noStrike">
                <a:solidFill>
                  <a:srgbClr val="ffffff"/>
                </a:solidFill>
                <a:uFill>
                  <a:solidFill>
                    <a:srgbClr val="ffffff"/>
                  </a:solidFill>
                </a:uFill>
                <a:latin typeface="Arial"/>
                <a:ea typeface="Arial"/>
              </a:rPr>
              <a:t>Average positive sentiment score  is increasing when the market is moving up (label = 1)</a:t>
            </a:r>
            <a:endParaRPr b="0" lang="en-SG" sz="1800" spc="-1" strike="noStrike">
              <a:solidFill>
                <a:srgbClr val="ffffff"/>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672840" y="608040"/>
            <a:ext cx="28861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Using only net sentiment score:</a:t>
            </a:r>
            <a:endParaRPr b="0" lang="en-SG" sz="1800" spc="-1" strike="noStrike">
              <a:solidFill>
                <a:srgbClr val="ffffff"/>
              </a:solidFill>
              <a:uFill>
                <a:solidFill>
                  <a:srgbClr val="ffffff"/>
                </a:solidFill>
              </a:uFill>
              <a:latin typeface="Arial"/>
            </a:endParaRPr>
          </a:p>
        </p:txBody>
      </p:sp>
      <p:sp>
        <p:nvSpPr>
          <p:cNvPr id="341" name="TextShape 2"/>
          <p:cNvSpPr txBox="1"/>
          <p:nvPr/>
        </p:nvSpPr>
        <p:spPr>
          <a:xfrm>
            <a:off x="239760" y="-142920"/>
            <a:ext cx="8520120" cy="841320"/>
          </a:xfrm>
          <a:prstGeom prst="rect">
            <a:avLst/>
          </a:prstGeom>
          <a:noFill/>
          <a:ln>
            <a:noFill/>
          </a:ln>
        </p:spPr>
        <p:txBody>
          <a:bodyPr tIns="91440" bIns="91440" anchor="ctr"/>
          <a:p>
            <a:pPr algn="ctr">
              <a:lnSpc>
                <a:spcPct val="100000"/>
              </a:lnSpc>
            </a:pPr>
            <a:r>
              <a:rPr b="1" lang="en-SG" sz="2400" spc="-1" strike="noStrike" cap="all">
                <a:solidFill>
                  <a:srgbClr val="ffffff"/>
                </a:solidFill>
                <a:uFill>
                  <a:solidFill>
                    <a:srgbClr val="ffffff"/>
                  </a:solidFill>
                </a:uFill>
                <a:latin typeface="Calibri Light"/>
              </a:rPr>
              <a:t>Model Performance</a:t>
            </a:r>
            <a:endParaRPr b="0" lang="en-SG" sz="1400" spc="-1" strike="noStrike">
              <a:solidFill>
                <a:srgbClr val="000000"/>
              </a:solidFill>
              <a:uFill>
                <a:solidFill>
                  <a:srgbClr val="ffffff"/>
                </a:solidFill>
              </a:uFill>
              <a:latin typeface="Arial"/>
            </a:endParaRPr>
          </a:p>
        </p:txBody>
      </p:sp>
      <p:graphicFrame>
        <p:nvGraphicFramePr>
          <p:cNvPr id="342" name="Table 3"/>
          <p:cNvGraphicFramePr/>
          <p:nvPr/>
        </p:nvGraphicFramePr>
        <p:xfrm>
          <a:off x="4862880" y="1376280"/>
          <a:ext cx="3896640" cy="1991160"/>
        </p:xfrm>
        <a:graphic>
          <a:graphicData uri="http://schemas.openxmlformats.org/drawingml/2006/table">
            <a:tbl>
              <a:tblPr/>
              <a:tblGrid>
                <a:gridCol w="1020960"/>
                <a:gridCol w="745920"/>
                <a:gridCol w="686880"/>
                <a:gridCol w="832680"/>
                <a:gridCol w="610560"/>
              </a:tblGrid>
              <a:tr h="157680">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Model</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Accuracy</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F1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Precision</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Recall</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c000"/>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LogisticRegression</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0.710660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0.551181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1.000000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KNeighbors</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0.574803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0.625000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0.608108</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0.642857</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00"/>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DecisionTree</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0.535433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0.556391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0.587302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0.528571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RandomForest</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0.559055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0.600000</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Bagging</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0.559055</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0.594203</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0.602941</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0.585714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r h="305640">
                <a:tc>
                  <a:txBody>
                    <a:bodyPr lIns="9360" rIns="9360" tIns="9360" bIns="0" anchor="ctr"/>
                    <a:p>
                      <a:pPr>
                        <a:lnSpc>
                          <a:spcPct val="100000"/>
                        </a:lnSpc>
                      </a:pPr>
                      <a:r>
                        <a:rPr b="1" lang="en-SG" sz="1000" spc="-1" strike="noStrike">
                          <a:solidFill>
                            <a:srgbClr val="000000"/>
                          </a:solidFill>
                          <a:uFill>
                            <a:solidFill>
                              <a:srgbClr val="ffffff"/>
                            </a:solidFill>
                          </a:uFill>
                          <a:latin typeface="Calibri"/>
                        </a:rPr>
                        <a:t>AdaBoost</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0.566929</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0.699454</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0.566372</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c>
                  <a:txBody>
                    <a:bodyPr lIns="9360" rIns="9360" tIns="9360" bIns="0" anchor="ctr"/>
                    <a:p>
                      <a:pPr algn="ctr">
                        <a:lnSpc>
                          <a:spcPct val="100000"/>
                        </a:lnSpc>
                      </a:pPr>
                      <a:r>
                        <a:rPr b="1" lang="en-SG" sz="1000" spc="-1" strike="noStrike">
                          <a:solidFill>
                            <a:srgbClr val="000000"/>
                          </a:solidFill>
                          <a:uFill>
                            <a:solidFill>
                              <a:srgbClr val="ffffff"/>
                            </a:solidFill>
                          </a:uFill>
                          <a:latin typeface="Calibri"/>
                        </a:rPr>
                        <a:t>0.914286</a:t>
                      </a:r>
                      <a:endParaRPr b="0" lang="en-SG" sz="1800" spc="-1" strike="noStrike">
                        <a:solidFill>
                          <a:srgbClr val="ffffff"/>
                        </a:solidFill>
                        <a:uFill>
                          <a:solidFill>
                            <a:srgbClr val="ffffff"/>
                          </a:solidFill>
                        </a:uFill>
                        <a:latin typeface="Arial"/>
                      </a:endParaRPr>
                    </a:p>
                  </a:txBody>
                  <a:tcPr marL="9360" marR="9360">
                    <a:lnL w="6480">
                      <a:solidFill>
                        <a:srgbClr val="000000"/>
                      </a:solidFill>
                    </a:lnL>
                    <a:lnR w="6480">
                      <a:solidFill>
                        <a:srgbClr val="000000"/>
                      </a:solidFill>
                    </a:lnR>
                    <a:lnT w="6480">
                      <a:solidFill>
                        <a:srgbClr val="000000"/>
                      </a:solidFill>
                    </a:lnT>
                    <a:lnB w="6480">
                      <a:solidFill>
                        <a:srgbClr val="000000"/>
                      </a:solidFill>
                    </a:lnB>
                    <a:solidFill>
                      <a:srgbClr val="ffffff"/>
                    </a:solidFill>
                  </a:tcPr>
                </a:tc>
              </a:tr>
            </a:tbl>
          </a:graphicData>
        </a:graphic>
      </p:graphicFrame>
      <p:pic>
        <p:nvPicPr>
          <p:cNvPr id="343" name="Picture 4" descr=""/>
          <p:cNvPicPr/>
          <p:nvPr/>
        </p:nvPicPr>
        <p:blipFill>
          <a:blip r:embed="rId1"/>
          <a:stretch/>
        </p:blipFill>
        <p:spPr>
          <a:xfrm>
            <a:off x="457200" y="1132920"/>
            <a:ext cx="4114440" cy="3466800"/>
          </a:xfrm>
          <a:prstGeom prst="rect">
            <a:avLst/>
          </a:prstGeom>
          <a:ln>
            <a:noFill/>
          </a:ln>
        </p:spPr>
      </p:pic>
      <p:sp>
        <p:nvSpPr>
          <p:cNvPr id="344" name="CustomShape 4"/>
          <p:cNvSpPr/>
          <p:nvPr/>
        </p:nvSpPr>
        <p:spPr>
          <a:xfrm>
            <a:off x="4862880" y="3337560"/>
            <a:ext cx="3897000" cy="841320"/>
          </a:xfrm>
          <a:prstGeom prst="rect">
            <a:avLst/>
          </a:prstGeom>
          <a:noFill/>
          <a:ln>
            <a:noFill/>
          </a:ln>
        </p:spPr>
        <p:style>
          <a:lnRef idx="0"/>
          <a:fillRef idx="0"/>
          <a:effectRef idx="0"/>
          <a:fontRef idx="minor"/>
        </p:style>
        <p:txBody>
          <a:bodyPr tIns="91440" bIns="91440" anchor="ctr"/>
          <a:p>
            <a:pPr algn="just">
              <a:lnSpc>
                <a:spcPct val="150000"/>
              </a:lnSpc>
            </a:pPr>
            <a:r>
              <a:rPr b="1" lang="en-SG" sz="1200" spc="-1" strike="noStrike">
                <a:solidFill>
                  <a:srgbClr val="ffffff"/>
                </a:solidFill>
                <a:uFill>
                  <a:solidFill>
                    <a:srgbClr val="ffffff"/>
                  </a:solidFill>
                </a:uFill>
                <a:latin typeface="Arial"/>
                <a:ea typeface="Arial"/>
              </a:rPr>
              <a:t>Kneighbors Classifier has the highest accuracy (0.5748)</a:t>
            </a:r>
            <a:endParaRPr b="0" lang="en-SG" sz="1800" spc="-1" strike="noStrike">
              <a:solidFill>
                <a:srgbClr val="ffffff"/>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Picture 2" descr=""/>
          <p:cNvPicPr/>
          <p:nvPr/>
        </p:nvPicPr>
        <p:blipFill>
          <a:blip r:embed="rId1"/>
          <a:stretch/>
        </p:blipFill>
        <p:spPr>
          <a:xfrm>
            <a:off x="644760" y="728280"/>
            <a:ext cx="3688560" cy="2908800"/>
          </a:xfrm>
          <a:prstGeom prst="rect">
            <a:avLst/>
          </a:prstGeom>
          <a:ln>
            <a:noFill/>
          </a:ln>
        </p:spPr>
      </p:pic>
      <p:sp>
        <p:nvSpPr>
          <p:cNvPr id="346" name="TextShape 1"/>
          <p:cNvSpPr txBox="1"/>
          <p:nvPr/>
        </p:nvSpPr>
        <p:spPr>
          <a:xfrm>
            <a:off x="1106280" y="-243360"/>
            <a:ext cx="7325640" cy="1214640"/>
          </a:xfrm>
          <a:prstGeom prst="rect">
            <a:avLst/>
          </a:prstGeom>
          <a:noFill/>
          <a:ln>
            <a:noFill/>
          </a:ln>
        </p:spPr>
        <p:txBody>
          <a:bodyPr tIns="177840" bIns="177840" anchor="ctr"/>
          <a:p>
            <a:pPr>
              <a:lnSpc>
                <a:spcPct val="100000"/>
              </a:lnSpc>
            </a:pPr>
            <a:r>
              <a:rPr b="1" lang="en-SG" sz="2400" spc="-1" strike="noStrike">
                <a:solidFill>
                  <a:srgbClr val="ffffff"/>
                </a:solidFill>
                <a:uFill>
                  <a:solidFill>
                    <a:srgbClr val="ffffff"/>
                  </a:solidFill>
                </a:uFill>
                <a:latin typeface="Arial Unicode MS"/>
              </a:rPr>
              <a:t>Plot of accuracy and F1 score with sentiment weight</a:t>
            </a:r>
            <a:r>
              <a:rPr b="1" lang="en-SG" sz="1400" spc="-1" strike="noStrike">
                <a:solidFill>
                  <a:srgbClr val="ffffff"/>
                </a:solidFill>
                <a:uFill>
                  <a:solidFill>
                    <a:srgbClr val="ffffff"/>
                  </a:solidFill>
                </a:uFill>
                <a:latin typeface="Calibri Light"/>
              </a:rPr>
              <a:t> </a:t>
            </a:r>
            <a:endParaRPr b="0" lang="en-SG" sz="1400" spc="-1" strike="noStrike">
              <a:solidFill>
                <a:srgbClr val="000000"/>
              </a:solidFill>
              <a:uFill>
                <a:solidFill>
                  <a:srgbClr val="ffffff"/>
                </a:solidFill>
              </a:uFill>
              <a:latin typeface="Arial"/>
            </a:endParaRPr>
          </a:p>
        </p:txBody>
      </p:sp>
      <p:pic>
        <p:nvPicPr>
          <p:cNvPr id="347" name="Picture 4" descr=""/>
          <p:cNvPicPr/>
          <p:nvPr/>
        </p:nvPicPr>
        <p:blipFill>
          <a:blip r:embed="rId2"/>
          <a:stretch/>
        </p:blipFill>
        <p:spPr>
          <a:xfrm>
            <a:off x="4743720" y="730440"/>
            <a:ext cx="3688560" cy="2904480"/>
          </a:xfrm>
          <a:prstGeom prst="rect">
            <a:avLst/>
          </a:prstGeom>
          <a:ln>
            <a:noFill/>
          </a:ln>
        </p:spPr>
      </p:pic>
      <p:sp>
        <p:nvSpPr>
          <p:cNvPr id="348" name="CustomShape 2"/>
          <p:cNvSpPr/>
          <p:nvPr/>
        </p:nvSpPr>
        <p:spPr>
          <a:xfrm>
            <a:off x="540360" y="3866760"/>
            <a:ext cx="7891560" cy="841320"/>
          </a:xfrm>
          <a:prstGeom prst="rect">
            <a:avLst/>
          </a:prstGeom>
          <a:noFill/>
          <a:ln>
            <a:noFill/>
          </a:ln>
        </p:spPr>
        <p:style>
          <a:lnRef idx="0"/>
          <a:fillRef idx="0"/>
          <a:effectRef idx="0"/>
          <a:fontRef idx="minor"/>
        </p:style>
        <p:txBody>
          <a:bodyPr tIns="91440" bIns="91440" anchor="ctr"/>
          <a:p>
            <a:pPr marL="171360" indent="-171000" algn="just">
              <a:lnSpc>
                <a:spcPct val="150000"/>
              </a:lnSpc>
              <a:buClr>
                <a:srgbClr val="000000"/>
              </a:buClr>
              <a:buFont typeface="Arial"/>
              <a:buChar char="•"/>
            </a:pPr>
            <a:r>
              <a:rPr b="1" lang="en-SG" sz="1200" spc="-1" strike="noStrike">
                <a:solidFill>
                  <a:srgbClr val="ffffff"/>
                </a:solidFill>
                <a:uFill>
                  <a:solidFill>
                    <a:srgbClr val="ffffff"/>
                  </a:solidFill>
                </a:uFill>
                <a:latin typeface="Arial"/>
                <a:ea typeface="Arial"/>
              </a:rPr>
              <a:t>Most of the models’ accuracy and F1 score vary with different sentiment weight</a:t>
            </a:r>
            <a:endParaRPr b="0" lang="en-SG" sz="1800" spc="-1" strike="noStrike">
              <a:solidFill>
                <a:srgbClr val="ffffff"/>
              </a:solidFill>
              <a:uFill>
                <a:solidFill>
                  <a:srgbClr val="ffffff"/>
                </a:solidFill>
              </a:uFill>
              <a:latin typeface="Arial"/>
            </a:endParaRPr>
          </a:p>
          <a:p>
            <a:pPr marL="171360" indent="-171000" algn="just">
              <a:lnSpc>
                <a:spcPct val="150000"/>
              </a:lnSpc>
              <a:buClr>
                <a:srgbClr val="000000"/>
              </a:buClr>
              <a:buFont typeface="Arial"/>
              <a:buChar char="•"/>
            </a:pPr>
            <a:r>
              <a:rPr b="1" lang="en-SG" sz="1200" spc="-1" strike="noStrike">
                <a:solidFill>
                  <a:srgbClr val="ffffff"/>
                </a:solidFill>
                <a:uFill>
                  <a:solidFill>
                    <a:srgbClr val="ffffff"/>
                  </a:solidFill>
                </a:uFill>
                <a:latin typeface="Arial"/>
                <a:ea typeface="Arial"/>
              </a:rPr>
              <a:t>Accuracy and F1 score for AdaBoost and Logistic Regression stays the same with different sentiment weight</a:t>
            </a:r>
            <a:endParaRPr b="0" lang="en-SG" sz="1800" spc="-1" strike="noStrike">
              <a:solidFill>
                <a:srgbClr val="ffffff"/>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9" name="Picture 2" descr=""/>
          <p:cNvPicPr/>
          <p:nvPr/>
        </p:nvPicPr>
        <p:blipFill>
          <a:blip r:embed="rId1"/>
          <a:stretch/>
        </p:blipFill>
        <p:spPr>
          <a:xfrm>
            <a:off x="2381760" y="1765440"/>
            <a:ext cx="1952280" cy="1946160"/>
          </a:xfrm>
          <a:prstGeom prst="rect">
            <a:avLst/>
          </a:prstGeom>
          <a:ln>
            <a:noFill/>
          </a:ln>
        </p:spPr>
      </p:pic>
      <p:sp>
        <p:nvSpPr>
          <p:cNvPr id="350" name="TextShape 1"/>
          <p:cNvSpPr txBox="1"/>
          <p:nvPr/>
        </p:nvSpPr>
        <p:spPr>
          <a:xfrm>
            <a:off x="2045520" y="-133560"/>
            <a:ext cx="4921200" cy="1214640"/>
          </a:xfrm>
          <a:prstGeom prst="rect">
            <a:avLst/>
          </a:prstGeom>
          <a:noFill/>
          <a:ln>
            <a:noFill/>
          </a:ln>
        </p:spPr>
        <p:txBody>
          <a:bodyPr tIns="177840" bIns="177840" anchor="ctr"/>
          <a:p>
            <a:pPr>
              <a:lnSpc>
                <a:spcPct val="100000"/>
              </a:lnSpc>
            </a:pPr>
            <a:r>
              <a:rPr b="1" lang="en-SG" sz="2400" spc="-1" strike="noStrike">
                <a:solidFill>
                  <a:srgbClr val="ffffff"/>
                </a:solidFill>
                <a:uFill>
                  <a:solidFill>
                    <a:srgbClr val="ffffff"/>
                  </a:solidFill>
                </a:uFill>
                <a:latin typeface="Arial"/>
              </a:rPr>
              <a:t>ROC curve with sentiment score</a:t>
            </a:r>
            <a:endParaRPr b="0" lang="en-SG" sz="1400" spc="-1" strike="noStrike">
              <a:solidFill>
                <a:srgbClr val="000000"/>
              </a:solidFill>
              <a:uFill>
                <a:solidFill>
                  <a:srgbClr val="ffffff"/>
                </a:solidFill>
              </a:uFill>
              <a:latin typeface="Arial"/>
            </a:endParaRPr>
          </a:p>
        </p:txBody>
      </p:sp>
      <p:sp>
        <p:nvSpPr>
          <p:cNvPr id="351" name="CustomShape 2"/>
          <p:cNvSpPr/>
          <p:nvPr/>
        </p:nvSpPr>
        <p:spPr>
          <a:xfrm>
            <a:off x="130680" y="727560"/>
            <a:ext cx="28861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Using only net sentiment score:</a:t>
            </a:r>
            <a:endParaRPr b="0" lang="en-SG" sz="1800" spc="-1" strike="noStrike">
              <a:solidFill>
                <a:srgbClr val="ffffff"/>
              </a:solidFill>
              <a:uFill>
                <a:solidFill>
                  <a:srgbClr val="ffffff"/>
                </a:solidFill>
              </a:uFill>
              <a:latin typeface="Arial"/>
            </a:endParaRPr>
          </a:p>
        </p:txBody>
      </p:sp>
      <p:sp>
        <p:nvSpPr>
          <p:cNvPr id="352" name="CustomShape 3"/>
          <p:cNvSpPr/>
          <p:nvPr/>
        </p:nvSpPr>
        <p:spPr>
          <a:xfrm>
            <a:off x="730440" y="1390680"/>
            <a:ext cx="5500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W=1</a:t>
            </a:r>
            <a:endParaRPr b="0" lang="en-SG" sz="1800" spc="-1" strike="noStrike">
              <a:solidFill>
                <a:srgbClr val="ffffff"/>
              </a:solidFill>
              <a:uFill>
                <a:solidFill>
                  <a:srgbClr val="ffffff"/>
                </a:solidFill>
              </a:uFill>
              <a:latin typeface="Arial"/>
            </a:endParaRPr>
          </a:p>
        </p:txBody>
      </p:sp>
      <p:sp>
        <p:nvSpPr>
          <p:cNvPr id="353" name="CustomShape 4"/>
          <p:cNvSpPr/>
          <p:nvPr/>
        </p:nvSpPr>
        <p:spPr>
          <a:xfrm>
            <a:off x="2943360" y="1347840"/>
            <a:ext cx="6490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W=10</a:t>
            </a:r>
            <a:endParaRPr b="0" lang="en-SG" sz="1800" spc="-1" strike="noStrike">
              <a:solidFill>
                <a:srgbClr val="ffffff"/>
              </a:solidFill>
              <a:uFill>
                <a:solidFill>
                  <a:srgbClr val="ffffff"/>
                </a:solidFill>
              </a:uFill>
              <a:latin typeface="Arial"/>
            </a:endParaRPr>
          </a:p>
        </p:txBody>
      </p:sp>
      <p:sp>
        <p:nvSpPr>
          <p:cNvPr id="354" name="CustomShape 5"/>
          <p:cNvSpPr/>
          <p:nvPr/>
        </p:nvSpPr>
        <p:spPr>
          <a:xfrm>
            <a:off x="5251320" y="1347840"/>
            <a:ext cx="7480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W=100</a:t>
            </a:r>
            <a:endParaRPr b="0" lang="en-SG" sz="1800" spc="-1" strike="noStrike">
              <a:solidFill>
                <a:srgbClr val="ffffff"/>
              </a:solidFill>
              <a:uFill>
                <a:solidFill>
                  <a:srgbClr val="ffffff"/>
                </a:solidFill>
              </a:uFill>
              <a:latin typeface="Arial"/>
            </a:endParaRPr>
          </a:p>
        </p:txBody>
      </p:sp>
      <p:sp>
        <p:nvSpPr>
          <p:cNvPr id="355" name="CustomShape 6"/>
          <p:cNvSpPr/>
          <p:nvPr/>
        </p:nvSpPr>
        <p:spPr>
          <a:xfrm>
            <a:off x="7469280" y="1332360"/>
            <a:ext cx="84708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SG" sz="1400" spc="-1" strike="noStrike">
                <a:solidFill>
                  <a:srgbClr val="ffffff"/>
                </a:solidFill>
                <a:uFill>
                  <a:solidFill>
                    <a:srgbClr val="ffffff"/>
                  </a:solidFill>
                </a:uFill>
                <a:latin typeface="Arial"/>
                <a:ea typeface="Arial"/>
              </a:rPr>
              <a:t>W=1000</a:t>
            </a:r>
            <a:endParaRPr b="0" lang="en-SG" sz="1800" spc="-1" strike="noStrike">
              <a:solidFill>
                <a:srgbClr val="ffffff"/>
              </a:solidFill>
              <a:uFill>
                <a:solidFill>
                  <a:srgbClr val="ffffff"/>
                </a:solidFill>
              </a:uFill>
              <a:latin typeface="Arial"/>
            </a:endParaRPr>
          </a:p>
        </p:txBody>
      </p:sp>
      <p:pic>
        <p:nvPicPr>
          <p:cNvPr id="356" name="Picture 1" descr=""/>
          <p:cNvPicPr/>
          <p:nvPr/>
        </p:nvPicPr>
        <p:blipFill>
          <a:blip r:embed="rId2"/>
          <a:stretch/>
        </p:blipFill>
        <p:spPr>
          <a:xfrm>
            <a:off x="221400" y="1765440"/>
            <a:ext cx="1919520" cy="1946160"/>
          </a:xfrm>
          <a:prstGeom prst="rect">
            <a:avLst/>
          </a:prstGeom>
          <a:ln>
            <a:noFill/>
          </a:ln>
        </p:spPr>
      </p:pic>
      <p:pic>
        <p:nvPicPr>
          <p:cNvPr id="357" name="Picture 9" descr=""/>
          <p:cNvPicPr/>
          <p:nvPr/>
        </p:nvPicPr>
        <p:blipFill>
          <a:blip r:embed="rId3"/>
          <a:stretch/>
        </p:blipFill>
        <p:spPr>
          <a:xfrm>
            <a:off x="4649040" y="1765440"/>
            <a:ext cx="1952280" cy="1946160"/>
          </a:xfrm>
          <a:prstGeom prst="rect">
            <a:avLst/>
          </a:prstGeom>
          <a:ln>
            <a:noFill/>
          </a:ln>
        </p:spPr>
      </p:pic>
      <p:pic>
        <p:nvPicPr>
          <p:cNvPr id="358" name="Picture 10" descr=""/>
          <p:cNvPicPr/>
          <p:nvPr/>
        </p:nvPicPr>
        <p:blipFill>
          <a:blip r:embed="rId4"/>
          <a:stretch/>
        </p:blipFill>
        <p:spPr>
          <a:xfrm>
            <a:off x="6916680" y="1765440"/>
            <a:ext cx="1952280" cy="1946160"/>
          </a:xfrm>
          <a:prstGeom prst="rect">
            <a:avLst/>
          </a:prstGeom>
          <a:ln>
            <a:noFill/>
          </a:ln>
        </p:spPr>
      </p:pic>
      <p:sp>
        <p:nvSpPr>
          <p:cNvPr id="359" name="CustomShape 7"/>
          <p:cNvSpPr/>
          <p:nvPr/>
        </p:nvSpPr>
        <p:spPr>
          <a:xfrm>
            <a:off x="540360" y="3866760"/>
            <a:ext cx="7391160" cy="841320"/>
          </a:xfrm>
          <a:prstGeom prst="rect">
            <a:avLst/>
          </a:prstGeom>
          <a:noFill/>
          <a:ln>
            <a:noFill/>
          </a:ln>
        </p:spPr>
        <p:style>
          <a:lnRef idx="0"/>
          <a:fillRef idx="0"/>
          <a:effectRef idx="0"/>
          <a:fontRef idx="minor"/>
        </p:style>
        <p:txBody>
          <a:bodyPr tIns="91440" bIns="91440" anchor="ctr"/>
          <a:p>
            <a:pPr marL="171360" indent="-171000" algn="just">
              <a:lnSpc>
                <a:spcPct val="150000"/>
              </a:lnSpc>
              <a:buClr>
                <a:srgbClr val="000000"/>
              </a:buClr>
              <a:buFont typeface="Arial"/>
              <a:buChar char="•"/>
            </a:pPr>
            <a:r>
              <a:rPr b="1" lang="en-SG" sz="1400" spc="-1" strike="noStrike">
                <a:solidFill>
                  <a:srgbClr val="ffffff"/>
                </a:solidFill>
                <a:uFill>
                  <a:solidFill>
                    <a:srgbClr val="ffffff"/>
                  </a:solidFill>
                </a:uFill>
                <a:latin typeface="Arial"/>
                <a:ea typeface="Arial"/>
              </a:rPr>
              <a:t>Decision classifier with best accuracy = 60 and sentiment weight( W ) = 10 </a:t>
            </a:r>
            <a:endParaRPr b="0" lang="en-SG" sz="1800" spc="-1" strike="noStrike">
              <a:solidFill>
                <a:srgbClr val="ffffff"/>
              </a:solidFill>
              <a:uFill>
                <a:solidFill>
                  <a:srgbClr val="ffffff"/>
                </a:solidFill>
              </a:uFill>
              <a:latin typeface="Arial"/>
            </a:endParaRPr>
          </a:p>
          <a:p>
            <a:pPr marL="171360" indent="-171000" algn="just">
              <a:lnSpc>
                <a:spcPct val="150000"/>
              </a:lnSpc>
              <a:buClr>
                <a:srgbClr val="000000"/>
              </a:buClr>
              <a:buFont typeface="Arial"/>
              <a:buChar char="•"/>
            </a:pPr>
            <a:r>
              <a:rPr b="1" lang="en-SG" sz="1400" spc="-1" strike="noStrike">
                <a:solidFill>
                  <a:srgbClr val="ffffff"/>
                </a:solidFill>
                <a:uFill>
                  <a:solidFill>
                    <a:srgbClr val="ffffff"/>
                  </a:solidFill>
                </a:uFill>
                <a:latin typeface="Arial"/>
                <a:ea typeface="Arial"/>
              </a:rPr>
              <a:t>AdaBoost Classifier perfoms second best but no shows no varaince with sentiment weight.</a:t>
            </a:r>
            <a:endParaRPr b="0" lang="en-SG" sz="1800" spc="-1" strike="noStrike">
              <a:solidFill>
                <a:srgbClr val="ffffff"/>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304920" y="152280"/>
            <a:ext cx="8582040" cy="1213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Conclusion</a:t>
            </a:r>
            <a:endParaRPr b="0" lang="en-SG" sz="1400" spc="-1" strike="noStrike">
              <a:solidFill>
                <a:srgbClr val="000000"/>
              </a:solidFill>
              <a:uFill>
                <a:solidFill>
                  <a:srgbClr val="ffffff"/>
                </a:solidFill>
              </a:uFill>
              <a:latin typeface="Arial"/>
            </a:endParaRPr>
          </a:p>
        </p:txBody>
      </p:sp>
      <p:pic>
        <p:nvPicPr>
          <p:cNvPr id="361" name="Shape 217" descr=""/>
          <p:cNvPicPr/>
          <p:nvPr/>
        </p:nvPicPr>
        <p:blipFill>
          <a:blip r:embed="rId1"/>
          <a:srcRect l="66915" t="0" r="0" b="0"/>
          <a:stretch/>
        </p:blipFill>
        <p:spPr>
          <a:xfrm>
            <a:off x="4314600" y="4114080"/>
            <a:ext cx="562680" cy="1029240"/>
          </a:xfrm>
          <a:prstGeom prst="rect">
            <a:avLst/>
          </a:prstGeom>
          <a:ln>
            <a:noFill/>
          </a:ln>
        </p:spPr>
      </p:pic>
      <p:pic>
        <p:nvPicPr>
          <p:cNvPr id="362" name="Picture 1" descr=""/>
          <p:cNvPicPr/>
          <p:nvPr/>
        </p:nvPicPr>
        <p:blipFill>
          <a:blip r:embed="rId2"/>
          <a:stretch/>
        </p:blipFill>
        <p:spPr>
          <a:xfrm>
            <a:off x="3543840" y="1366560"/>
            <a:ext cx="2103840" cy="21038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514440" y="95760"/>
            <a:ext cx="7598160" cy="1091880"/>
          </a:xfrm>
          <a:prstGeom prst="rect">
            <a:avLst/>
          </a:prstGeom>
          <a:noFill/>
          <a:ln>
            <a:noFill/>
          </a:ln>
        </p:spPr>
        <p:txBody>
          <a:bodyPr anchor="ctr"/>
          <a:p>
            <a:pPr>
              <a:lnSpc>
                <a:spcPct val="100000"/>
              </a:lnSpc>
            </a:pPr>
            <a:r>
              <a:rPr b="1" lang="en-SG" sz="2700" spc="-1" strike="noStrike" cap="all">
                <a:solidFill>
                  <a:srgbClr val="ffffff"/>
                </a:solidFill>
                <a:uFill>
                  <a:solidFill>
                    <a:srgbClr val="ffffff"/>
                  </a:solidFill>
                </a:uFill>
                <a:latin typeface="Calibri Light"/>
              </a:rPr>
              <a:t>CONCLUSION</a:t>
            </a:r>
            <a:endParaRPr b="0" lang="en-SG" sz="1400" spc="-1" strike="noStrike">
              <a:solidFill>
                <a:srgbClr val="000000"/>
              </a:solidFill>
              <a:uFill>
                <a:solidFill>
                  <a:srgbClr val="ffffff"/>
                </a:solidFill>
              </a:uFill>
              <a:latin typeface="Arial"/>
            </a:endParaRPr>
          </a:p>
        </p:txBody>
      </p:sp>
      <p:sp>
        <p:nvSpPr>
          <p:cNvPr id="364" name="CustomShape 2"/>
          <p:cNvSpPr/>
          <p:nvPr/>
        </p:nvSpPr>
        <p:spPr>
          <a:xfrm>
            <a:off x="622800" y="1188000"/>
            <a:ext cx="7381440" cy="2845800"/>
          </a:xfrm>
          <a:prstGeom prst="rect">
            <a:avLst/>
          </a:prstGeom>
          <a:noFill/>
          <a:ln>
            <a:noFill/>
          </a:ln>
        </p:spPr>
        <p:style>
          <a:lnRef idx="0"/>
          <a:fillRef idx="0"/>
          <a:effectRef idx="0"/>
          <a:fontRef idx="minor"/>
        </p:style>
        <p:txBody>
          <a:bodyPr lIns="90000" rIns="90000" tIns="45000" bIns="45000"/>
          <a:p>
            <a:pPr marL="285840" indent="-285480" algn="just">
              <a:lnSpc>
                <a:spcPct val="150000"/>
              </a:lnSpc>
              <a:buClr>
                <a:srgbClr val="ffffff"/>
              </a:buClr>
              <a:buFont typeface="Arial"/>
              <a:buChar char="•"/>
            </a:pPr>
            <a:r>
              <a:rPr b="1" lang="en-SG" sz="1400" spc="-1" strike="noStrike">
                <a:solidFill>
                  <a:srgbClr val="ffffff"/>
                </a:solidFill>
                <a:uFill>
                  <a:solidFill>
                    <a:srgbClr val="ffffff"/>
                  </a:solidFill>
                </a:uFill>
                <a:latin typeface="Arial"/>
                <a:ea typeface="Calibri"/>
              </a:rPr>
              <a:t>There is a lot of potential in utilizing machine learning techniques and text analytics to provide us insights in helping us to predict market prices.</a:t>
            </a:r>
            <a:endParaRPr b="0" lang="en-SG" sz="1800" spc="-1" strike="noStrike">
              <a:solidFill>
                <a:srgbClr val="ffffff"/>
              </a:solidFill>
              <a:uFill>
                <a:solidFill>
                  <a:srgbClr val="ffffff"/>
                </a:solidFill>
              </a:uFill>
              <a:latin typeface="Arial"/>
            </a:endParaRPr>
          </a:p>
          <a:p>
            <a:pPr marL="285840" indent="-285480" algn="just">
              <a:lnSpc>
                <a:spcPct val="150000"/>
              </a:lnSpc>
              <a:buClr>
                <a:srgbClr val="ffffff"/>
              </a:buClr>
              <a:buFont typeface="Arial"/>
              <a:buChar char="•"/>
            </a:pPr>
            <a:r>
              <a:rPr b="1" lang="en-SG" sz="1400" spc="-1" strike="noStrike">
                <a:solidFill>
                  <a:srgbClr val="ffffff"/>
                </a:solidFill>
                <a:uFill>
                  <a:solidFill>
                    <a:srgbClr val="ffffff"/>
                  </a:solidFill>
                </a:uFill>
                <a:latin typeface="Arial"/>
                <a:ea typeface="Calibri"/>
              </a:rPr>
              <a:t>The world of unstructured data has a huge potential in affecting stock prices as news tends to have an effect on the behaviour of the market.</a:t>
            </a:r>
            <a:endParaRPr b="0" lang="en-SG" sz="1800" spc="-1" strike="noStrike">
              <a:solidFill>
                <a:srgbClr val="ffffff"/>
              </a:solidFill>
              <a:uFill>
                <a:solidFill>
                  <a:srgbClr val="ffffff"/>
                </a:solidFill>
              </a:uFill>
              <a:latin typeface="Arial"/>
            </a:endParaRPr>
          </a:p>
          <a:p>
            <a:pPr marL="285840" indent="-285480" algn="just">
              <a:lnSpc>
                <a:spcPct val="150000"/>
              </a:lnSpc>
              <a:buClr>
                <a:srgbClr val="ffffff"/>
              </a:buClr>
              <a:buFont typeface="Arial"/>
              <a:buChar char="•"/>
            </a:pPr>
            <a:r>
              <a:rPr b="1" lang="en-SG" sz="1400" spc="-1" strike="noStrike">
                <a:solidFill>
                  <a:srgbClr val="ffffff"/>
                </a:solidFill>
                <a:uFill>
                  <a:solidFill>
                    <a:srgbClr val="ffffff"/>
                  </a:solidFill>
                </a:uFill>
                <a:latin typeface="Arial"/>
                <a:ea typeface="Calibri"/>
              </a:rPr>
              <a:t>Future work can be done in terms of collection of data to increase the accuracy of the classifiers as the current dataset simply takes the daily top 25 headlines which are not so helpful in gaining insights to predict stock movements.</a:t>
            </a:r>
            <a:endParaRPr b="0" lang="en-SG" sz="1800" spc="-1" strike="noStrike">
              <a:solidFill>
                <a:srgbClr val="ffffff"/>
              </a:solidFill>
              <a:uFill>
                <a:solidFill>
                  <a:srgbClr val="ffffff"/>
                </a:solidFill>
              </a:uFill>
              <a:latin typeface="Arial"/>
            </a:endParaRPr>
          </a:p>
          <a:p>
            <a:pPr marL="285840" indent="-285480" algn="just">
              <a:lnSpc>
                <a:spcPct val="150000"/>
              </a:lnSpc>
              <a:buClr>
                <a:srgbClr val="ff0000"/>
              </a:buClr>
              <a:buFont typeface="Arial"/>
              <a:buChar char="•"/>
            </a:pPr>
            <a:r>
              <a:rPr b="1" lang="en-SG" sz="1400" spc="-1" strike="noStrike">
                <a:solidFill>
                  <a:srgbClr val="ff0000"/>
                </a:solidFill>
                <a:uFill>
                  <a:solidFill>
                    <a:srgbClr val="ffffff"/>
                  </a:solidFill>
                </a:uFill>
                <a:latin typeface="Arial"/>
                <a:ea typeface="SimSun"/>
              </a:rPr>
              <a:t>Best model is Grid Search with 63% accuracy</a:t>
            </a:r>
            <a:endParaRPr b="0" lang="en-SG" sz="1800" spc="-1" strike="noStrike">
              <a:solidFill>
                <a:srgbClr val="ffffff"/>
              </a:solidFill>
              <a:uFill>
                <a:solidFill>
                  <a:srgbClr val="ffffff"/>
                </a:solidFill>
              </a:uFill>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Picture 2" descr=""/>
          <p:cNvPicPr/>
          <p:nvPr/>
        </p:nvPicPr>
        <p:blipFill>
          <a:blip r:embed="rId1"/>
          <a:stretch/>
        </p:blipFill>
        <p:spPr>
          <a:xfrm>
            <a:off x="2847240" y="1109520"/>
            <a:ext cx="4249440" cy="292140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 name="Shape 277" descr=""/>
          <p:cNvPicPr/>
          <p:nvPr/>
        </p:nvPicPr>
        <p:blipFill>
          <a:blip r:embed="rId1"/>
          <a:stretch/>
        </p:blipFill>
        <p:spPr>
          <a:xfrm>
            <a:off x="2691360" y="1444320"/>
            <a:ext cx="3605400" cy="230184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14480" y="181080"/>
            <a:ext cx="8915040" cy="792360"/>
          </a:xfrm>
          <a:prstGeom prst="rect">
            <a:avLst/>
          </a:prstGeom>
          <a:noFill/>
          <a:ln>
            <a:noFill/>
          </a:ln>
        </p:spPr>
        <p:txBody>
          <a:bodyPr tIns="91440" bIns="91440"/>
          <a:p>
            <a:pPr algn="ctr">
              <a:lnSpc>
                <a:spcPct val="100000"/>
              </a:lnSpc>
            </a:pPr>
            <a:r>
              <a:rPr b="0" lang="en-SG" sz="2400" spc="-1" strike="noStrike" cap="all">
                <a:solidFill>
                  <a:srgbClr val="ffffff"/>
                </a:solidFill>
                <a:uFill>
                  <a:solidFill>
                    <a:srgbClr val="ffffff"/>
                  </a:solidFill>
                </a:uFill>
                <a:latin typeface="Calibri"/>
              </a:rPr>
              <a:t>Project Scope</a:t>
            </a:r>
            <a:endParaRPr b="0" lang="en-SG" sz="3200" spc="-1" strike="noStrike">
              <a:solidFill>
                <a:srgbClr val="ffffff"/>
              </a:solidFill>
              <a:uFill>
                <a:solidFill>
                  <a:srgbClr val="ffffff"/>
                </a:solidFill>
              </a:uFill>
              <a:latin typeface="Arial"/>
            </a:endParaRPr>
          </a:p>
        </p:txBody>
      </p:sp>
      <p:sp>
        <p:nvSpPr>
          <p:cNvPr id="208" name="CustomShape 2"/>
          <p:cNvSpPr/>
          <p:nvPr/>
        </p:nvSpPr>
        <p:spPr>
          <a:xfrm>
            <a:off x="671760" y="686160"/>
            <a:ext cx="3681360" cy="3548160"/>
          </a:xfrm>
          <a:prstGeom prst="rect">
            <a:avLst/>
          </a:prstGeom>
          <a:noFill/>
          <a:ln>
            <a:noFill/>
          </a:ln>
        </p:spPr>
        <p:style>
          <a:lnRef idx="0"/>
          <a:fillRef idx="0"/>
          <a:effectRef idx="0"/>
          <a:fontRef idx="minor"/>
        </p:style>
        <p:txBody>
          <a:bodyPr lIns="90000" rIns="90000" tIns="45000" bIns="45000"/>
          <a:p>
            <a:pPr algn="just">
              <a:lnSpc>
                <a:spcPct val="150000"/>
              </a:lnSpc>
            </a:pPr>
            <a:r>
              <a:rPr b="1" lang="en-SG" sz="1400" spc="-1" strike="noStrike">
                <a:solidFill>
                  <a:srgbClr val="000000"/>
                </a:solidFill>
                <a:uFill>
                  <a:solidFill>
                    <a:srgbClr val="ffffff"/>
                  </a:solidFill>
                </a:uFill>
                <a:latin typeface="Calibri"/>
                <a:ea typeface="Calibri"/>
              </a:rPr>
              <a:t>   </a:t>
            </a:r>
            <a:r>
              <a:rPr b="1" lang="en-SG" sz="1400" spc="-1" strike="noStrike">
                <a:solidFill>
                  <a:srgbClr val="ffffff"/>
                </a:solidFill>
                <a:uFill>
                  <a:solidFill>
                    <a:srgbClr val="ffffff"/>
                  </a:solidFill>
                </a:uFill>
                <a:latin typeface="Calibri"/>
                <a:ea typeface="Calibri"/>
              </a:rPr>
              <a:t>	</a:t>
            </a:r>
            <a:r>
              <a:rPr b="1" lang="en-SG" sz="1600" spc="-1" strike="noStrike">
                <a:solidFill>
                  <a:srgbClr val="ffffff"/>
                </a:solidFill>
                <a:uFill>
                  <a:solidFill>
                    <a:srgbClr val="ffffff"/>
                  </a:solidFill>
                </a:uFill>
                <a:latin typeface="Calibri"/>
                <a:ea typeface="Calibri"/>
              </a:rPr>
              <a:t>Motivation</a:t>
            </a:r>
            <a:endParaRPr b="0" lang="en-SG" sz="1800" spc="-1" strike="noStrike">
              <a:solidFill>
                <a:srgbClr val="ffffff"/>
              </a:solidFill>
              <a:uFill>
                <a:solidFill>
                  <a:srgbClr val="ffffff"/>
                </a:solidFill>
              </a:uFill>
              <a:latin typeface="Arial"/>
            </a:endParaRPr>
          </a:p>
          <a:p>
            <a:pPr algn="just">
              <a:lnSpc>
                <a:spcPct val="150000"/>
              </a:lnSpc>
            </a:pPr>
            <a:endParaRPr b="0" lang="en-SG" sz="1800" spc="-1" strike="noStrike">
              <a:solidFill>
                <a:srgbClr val="ffffff"/>
              </a:solidFill>
              <a:uFill>
                <a:solidFill>
                  <a:srgbClr val="ffffff"/>
                </a:solidFill>
              </a:uFill>
              <a:latin typeface="Arial"/>
            </a:endParaRPr>
          </a:p>
          <a:p>
            <a:pPr marL="343080" indent="-342720" algn="just">
              <a:lnSpc>
                <a:spcPct val="200000"/>
              </a:lnSpc>
              <a:buClr>
                <a:srgbClr val="ffffff"/>
              </a:buClr>
              <a:buFont typeface="Symbol"/>
              <a:buChar char=""/>
            </a:pPr>
            <a:r>
              <a:rPr b="1" lang="en-SG" sz="1200" spc="-1" strike="noStrike">
                <a:solidFill>
                  <a:srgbClr val="ffffff"/>
                </a:solidFill>
                <a:uFill>
                  <a:solidFill>
                    <a:srgbClr val="ffffff"/>
                  </a:solidFill>
                </a:uFill>
                <a:latin typeface="Arial"/>
                <a:ea typeface="Calibri"/>
              </a:rPr>
              <a:t>Apply machine learning techniques to make  a data oriented  decision</a:t>
            </a:r>
            <a:endParaRPr b="0" lang="en-SG" sz="1800" spc="-1" strike="noStrike">
              <a:solidFill>
                <a:srgbClr val="ffffff"/>
              </a:solidFill>
              <a:uFill>
                <a:solidFill>
                  <a:srgbClr val="ffffff"/>
                </a:solidFill>
              </a:uFill>
              <a:latin typeface="Arial"/>
            </a:endParaRPr>
          </a:p>
          <a:p>
            <a:pPr marL="343080" indent="-342720" algn="just">
              <a:lnSpc>
                <a:spcPct val="200000"/>
              </a:lnSpc>
              <a:buClr>
                <a:srgbClr val="ffffff"/>
              </a:buClr>
              <a:buFont typeface="Symbol"/>
              <a:buChar char=""/>
            </a:pPr>
            <a:r>
              <a:rPr b="1" lang="en-SG" sz="1200" spc="-1" strike="noStrike">
                <a:solidFill>
                  <a:srgbClr val="ffffff"/>
                </a:solidFill>
                <a:uFill>
                  <a:solidFill>
                    <a:srgbClr val="ffffff"/>
                  </a:solidFill>
                </a:uFill>
                <a:latin typeface="Arial"/>
                <a:ea typeface="Calibri"/>
              </a:rPr>
              <a:t>Make use of external data to help predict the market data and its movements</a:t>
            </a:r>
            <a:endParaRPr b="0" lang="en-SG" sz="1800" spc="-1" strike="noStrike">
              <a:solidFill>
                <a:srgbClr val="ffffff"/>
              </a:solidFill>
              <a:uFill>
                <a:solidFill>
                  <a:srgbClr val="ffffff"/>
                </a:solidFill>
              </a:uFill>
              <a:latin typeface="Arial"/>
            </a:endParaRPr>
          </a:p>
          <a:p>
            <a:pPr marL="343080" indent="-342720" algn="just">
              <a:lnSpc>
                <a:spcPct val="200000"/>
              </a:lnSpc>
              <a:buClr>
                <a:srgbClr val="ffffff"/>
              </a:buClr>
              <a:buFont typeface="Symbol"/>
              <a:buChar char=""/>
            </a:pPr>
            <a:r>
              <a:rPr b="1" lang="en-SG" sz="1200" spc="-1" strike="noStrike">
                <a:solidFill>
                  <a:srgbClr val="ffffff"/>
                </a:solidFill>
                <a:uFill>
                  <a:solidFill>
                    <a:srgbClr val="ffffff"/>
                  </a:solidFill>
                </a:uFill>
                <a:latin typeface="Arial"/>
                <a:ea typeface="Calibri"/>
              </a:rPr>
              <a:t>Combine the concepts of machine learning and text analytics to gain better insights both from market data and text data (i.e. News and Forums)</a:t>
            </a:r>
            <a:endParaRPr b="0" lang="en-SG" sz="1800" spc="-1" strike="noStrike">
              <a:solidFill>
                <a:srgbClr val="ffffff"/>
              </a:solidFill>
              <a:uFill>
                <a:solidFill>
                  <a:srgbClr val="ffffff"/>
                </a:solidFill>
              </a:uFill>
              <a:latin typeface="Arial"/>
            </a:endParaRPr>
          </a:p>
        </p:txBody>
      </p:sp>
      <p:sp>
        <p:nvSpPr>
          <p:cNvPr id="209" name="CustomShape 3"/>
          <p:cNvSpPr/>
          <p:nvPr/>
        </p:nvSpPr>
        <p:spPr>
          <a:xfrm>
            <a:off x="4796640" y="686160"/>
            <a:ext cx="3764520" cy="3634200"/>
          </a:xfrm>
          <a:prstGeom prst="rect">
            <a:avLst/>
          </a:prstGeom>
          <a:noFill/>
          <a:ln>
            <a:noFill/>
          </a:ln>
        </p:spPr>
        <p:style>
          <a:lnRef idx="0"/>
          <a:fillRef idx="0"/>
          <a:effectRef idx="0"/>
          <a:fontRef idx="minor"/>
        </p:style>
        <p:txBody>
          <a:bodyPr lIns="90000" rIns="90000" tIns="45000" bIns="45000"/>
          <a:p>
            <a:pPr algn="ctr">
              <a:lnSpc>
                <a:spcPct val="150000"/>
              </a:lnSpc>
            </a:pPr>
            <a:r>
              <a:rPr b="1" lang="en-SG" sz="1400" spc="-1" strike="noStrike">
                <a:solidFill>
                  <a:srgbClr val="ffffff"/>
                </a:solidFill>
                <a:uFill>
                  <a:solidFill>
                    <a:srgbClr val="ffffff"/>
                  </a:solidFill>
                </a:uFill>
                <a:latin typeface="Arial"/>
                <a:ea typeface="Calibri"/>
              </a:rPr>
              <a:t>Data</a:t>
            </a:r>
            <a:endParaRPr b="0" lang="en-SG" sz="1800" spc="-1" strike="noStrike">
              <a:solidFill>
                <a:srgbClr val="ffffff"/>
              </a:solidFill>
              <a:uFill>
                <a:solidFill>
                  <a:srgbClr val="ffffff"/>
                </a:solidFill>
              </a:uFill>
              <a:latin typeface="Arial"/>
            </a:endParaRPr>
          </a:p>
          <a:p>
            <a:pPr algn="ctr">
              <a:lnSpc>
                <a:spcPct val="150000"/>
              </a:lnSpc>
            </a:pP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100" spc="-1" strike="noStrike">
                <a:solidFill>
                  <a:srgbClr val="ffffff"/>
                </a:solidFill>
                <a:uFill>
                  <a:solidFill>
                    <a:srgbClr val="ffffff"/>
                  </a:solidFill>
                </a:uFill>
                <a:latin typeface="Arial"/>
                <a:ea typeface="Calibri"/>
              </a:rPr>
              <a:t>RedditNews.csv: Historical news headlines from Reddit World News Channel.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100" spc="-1" strike="noStrike">
                <a:solidFill>
                  <a:srgbClr val="ffffff"/>
                </a:solidFill>
                <a:uFill>
                  <a:solidFill>
                    <a:srgbClr val="ffffff"/>
                  </a:solidFill>
                </a:uFill>
                <a:latin typeface="Arial"/>
                <a:ea typeface="Calibri"/>
              </a:rPr>
              <a:t>DJIA_tables.csv</a:t>
            </a:r>
            <a:r>
              <a:rPr b="0" lang="en-SG" sz="1100" spc="-1" strike="noStrike">
                <a:solidFill>
                  <a:srgbClr val="ffffff"/>
                </a:solidFill>
                <a:uFill>
                  <a:solidFill>
                    <a:srgbClr val="ffffff"/>
                  </a:solidFill>
                </a:uFill>
                <a:latin typeface="Arial"/>
                <a:ea typeface="Calibri"/>
              </a:rPr>
              <a:t>: </a:t>
            </a:r>
            <a:r>
              <a:rPr b="1" lang="en-SG" sz="1100" spc="-1" strike="noStrike">
                <a:solidFill>
                  <a:srgbClr val="ffffff"/>
                </a:solidFill>
                <a:uFill>
                  <a:solidFill>
                    <a:srgbClr val="ffffff"/>
                  </a:solidFill>
                </a:uFill>
                <a:latin typeface="Arial"/>
                <a:ea typeface="Calibri"/>
              </a:rPr>
              <a:t>Daily rates of Dow Jones Industrial Average (DJIA) from date range 08/08/2008 to 01/07/2016. </a:t>
            </a:r>
            <a:endParaRPr b="0" lang="en-SG" sz="1800" spc="-1" strike="noStrike">
              <a:solidFill>
                <a:srgbClr val="ffffff"/>
              </a:solidFill>
              <a:uFill>
                <a:solidFill>
                  <a:srgbClr val="ffffff"/>
                </a:solidFill>
              </a:uFill>
              <a:latin typeface="Arial"/>
            </a:endParaRPr>
          </a:p>
          <a:p>
            <a:pPr marL="343080" indent="-342720" algn="just">
              <a:lnSpc>
                <a:spcPct val="150000"/>
              </a:lnSpc>
              <a:buClr>
                <a:srgbClr val="ffffff"/>
              </a:buClr>
              <a:buFont typeface="Symbol"/>
              <a:buChar char=""/>
            </a:pPr>
            <a:r>
              <a:rPr b="1" lang="en-SG" sz="1100" spc="-1" strike="noStrike">
                <a:solidFill>
                  <a:srgbClr val="ffffff"/>
                </a:solidFill>
                <a:uFill>
                  <a:solidFill>
                    <a:srgbClr val="ffffff"/>
                  </a:solidFill>
                </a:uFill>
                <a:latin typeface="Arial"/>
                <a:ea typeface="Calibri"/>
              </a:rPr>
              <a:t>Combined_News_DJIA.csv</a:t>
            </a:r>
            <a:r>
              <a:rPr b="0" lang="en-SG" sz="1100" spc="-1" strike="noStrike">
                <a:solidFill>
                  <a:srgbClr val="ffffff"/>
                </a:solidFill>
                <a:uFill>
                  <a:solidFill>
                    <a:srgbClr val="ffffff"/>
                  </a:solidFill>
                </a:uFill>
                <a:latin typeface="Arial"/>
                <a:ea typeface="Calibri"/>
              </a:rPr>
              <a:t>: </a:t>
            </a:r>
            <a:r>
              <a:rPr b="1" lang="en-SG" sz="1100" spc="-1" strike="noStrike">
                <a:solidFill>
                  <a:srgbClr val="ffffff"/>
                </a:solidFill>
                <a:uFill>
                  <a:solidFill>
                    <a:srgbClr val="ffffff"/>
                  </a:solidFill>
                </a:uFill>
                <a:latin typeface="Arial"/>
                <a:ea typeface="Calibri"/>
              </a:rPr>
              <a:t>Combined dataset of both Reddit News and DJIA tables dataset. Label reflects the binary classification as below:</a:t>
            </a:r>
            <a:endParaRPr b="0" lang="en-SG" sz="1800" spc="-1" strike="noStrike">
              <a:solidFill>
                <a:srgbClr val="ffffff"/>
              </a:solidFill>
              <a:uFill>
                <a:solidFill>
                  <a:srgbClr val="ffffff"/>
                </a:solidFill>
              </a:uFill>
              <a:latin typeface="Arial"/>
            </a:endParaRPr>
          </a:p>
          <a:p>
            <a:pPr lvl="1" marL="743040" indent="-285480" algn="just">
              <a:lnSpc>
                <a:spcPct val="150000"/>
              </a:lnSpc>
              <a:buClr>
                <a:srgbClr val="ffffff"/>
              </a:buClr>
              <a:buFont typeface="Courier New"/>
              <a:buChar char="o"/>
            </a:pPr>
            <a:r>
              <a:rPr b="1" lang="en-SG" sz="1100" spc="-1" strike="noStrike">
                <a:solidFill>
                  <a:srgbClr val="ffffff"/>
                </a:solidFill>
                <a:uFill>
                  <a:solidFill>
                    <a:srgbClr val="ffffff"/>
                  </a:solidFill>
                </a:uFill>
                <a:latin typeface="Arial"/>
                <a:ea typeface="Calibri"/>
              </a:rPr>
              <a:t>"1" when DJIA Adjusted Close value rose or stayed the same</a:t>
            </a:r>
            <a:endParaRPr b="0" lang="en-SG" sz="1800" spc="-1" strike="noStrike">
              <a:solidFill>
                <a:srgbClr val="ffffff"/>
              </a:solidFill>
              <a:uFill>
                <a:solidFill>
                  <a:srgbClr val="ffffff"/>
                </a:solidFill>
              </a:uFill>
              <a:latin typeface="Arial"/>
            </a:endParaRPr>
          </a:p>
          <a:p>
            <a:pPr lvl="1" marL="743040" indent="-285480" algn="just">
              <a:lnSpc>
                <a:spcPct val="150000"/>
              </a:lnSpc>
              <a:buClr>
                <a:srgbClr val="ffffff"/>
              </a:buClr>
              <a:buFont typeface="Courier New"/>
              <a:buChar char="o"/>
            </a:pPr>
            <a:r>
              <a:rPr b="1" lang="en-SG" sz="1100" spc="-1" strike="noStrike">
                <a:solidFill>
                  <a:srgbClr val="ffffff"/>
                </a:solidFill>
                <a:uFill>
                  <a:solidFill>
                    <a:srgbClr val="ffffff"/>
                  </a:solidFill>
                </a:uFill>
                <a:latin typeface="Arial"/>
                <a:ea typeface="Calibri"/>
              </a:rPr>
              <a:t>"0" when DJIA Adjusted Close value decreased</a:t>
            </a:r>
            <a:r>
              <a:rPr b="0" lang="en-SG" sz="1100" spc="-1" strike="noStrike">
                <a:solidFill>
                  <a:srgbClr val="ffffff"/>
                </a:solidFill>
                <a:uFill>
                  <a:solidFill>
                    <a:srgbClr val="ffffff"/>
                  </a:solidFill>
                </a:uFill>
                <a:latin typeface="Arial"/>
                <a:ea typeface="Calibri"/>
              </a:rPr>
              <a:t>.</a:t>
            </a:r>
            <a:endParaRPr b="0" lang="en-SG" sz="1800" spc="-1" strike="noStrike">
              <a:solidFill>
                <a:srgbClr val="ffffff"/>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304920" y="152280"/>
            <a:ext cx="8582040" cy="243108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
</a:t>
            </a:r>
            <a:r>
              <a:rPr b="0" lang="en-SG" sz="4800" spc="-1" strike="noStrike">
                <a:solidFill>
                  <a:srgbClr val="ffffff"/>
                </a:solidFill>
                <a:uFill>
                  <a:solidFill>
                    <a:srgbClr val="ffffff"/>
                  </a:solidFill>
                </a:uFill>
                <a:latin typeface="Arial"/>
                <a:ea typeface="Arial"/>
              </a:rPr>
              <a:t>Objectives</a:t>
            </a:r>
            <a:endParaRPr b="0" lang="en-SG" sz="1400" spc="-1" strike="noStrike">
              <a:solidFill>
                <a:srgbClr val="000000"/>
              </a:solidFill>
              <a:uFill>
                <a:solidFill>
                  <a:srgbClr val="ffffff"/>
                </a:solidFill>
              </a:uFill>
              <a:latin typeface="Arial"/>
            </a:endParaRPr>
          </a:p>
        </p:txBody>
      </p:sp>
      <p:pic>
        <p:nvPicPr>
          <p:cNvPr id="211" name="Shape 217" descr=""/>
          <p:cNvPicPr/>
          <p:nvPr/>
        </p:nvPicPr>
        <p:blipFill>
          <a:blip r:embed="rId1"/>
          <a:stretch/>
        </p:blipFill>
        <p:spPr>
          <a:xfrm>
            <a:off x="3745080" y="4114080"/>
            <a:ext cx="1701360" cy="10292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46080" y="1614240"/>
            <a:ext cx="9144720" cy="360"/>
          </a:xfrm>
          <a:custGeom>
            <a:avLst/>
            <a:gdLst/>
            <a:ahLst/>
            <a:rect l="l" t="t" r="r" b="b"/>
            <a:pathLst>
              <a:path w="21600" h="21600">
                <a:moveTo>
                  <a:pt x="0" y="0"/>
                </a:moveTo>
                <a:lnTo>
                  <a:pt x="21600" y="21600"/>
                </a:lnTo>
              </a:path>
            </a:pathLst>
          </a:custGeom>
          <a:noFill/>
          <a:ln w="9360">
            <a:solidFill>
              <a:srgbClr val="18276c"/>
            </a:solidFill>
            <a:custDash>
              <a:ds d="100000" sp="400000"/>
            </a:custDash>
            <a:round/>
          </a:ln>
        </p:spPr>
        <p:style>
          <a:lnRef idx="0"/>
          <a:fillRef idx="0"/>
          <a:effectRef idx="0"/>
          <a:fontRef idx="minor"/>
        </p:style>
      </p:sp>
      <p:sp>
        <p:nvSpPr>
          <p:cNvPr id="213" name="CustomShape 2"/>
          <p:cNvSpPr/>
          <p:nvPr/>
        </p:nvSpPr>
        <p:spPr>
          <a:xfrm>
            <a:off x="955440" y="407736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2000" spc="-1" strike="noStrike">
                <a:solidFill>
                  <a:srgbClr val="ffffff"/>
                </a:solidFill>
                <a:uFill>
                  <a:solidFill>
                    <a:srgbClr val="ffffff"/>
                  </a:solidFill>
                </a:uFill>
                <a:latin typeface="Arial"/>
                <a:ea typeface="Arial"/>
              </a:rPr>
              <a:t>NBO</a:t>
            </a:r>
            <a:endParaRPr b="0" lang="en-SG" sz="1800" spc="-1" strike="noStrike">
              <a:solidFill>
                <a:srgbClr val="ffffff"/>
              </a:solidFill>
              <a:uFill>
                <a:solidFill>
                  <a:srgbClr val="ffffff"/>
                </a:solidFill>
              </a:uFill>
              <a:latin typeface="Arial"/>
            </a:endParaRPr>
          </a:p>
        </p:txBody>
      </p:sp>
      <p:sp>
        <p:nvSpPr>
          <p:cNvPr id="214" name="CustomShape 3"/>
          <p:cNvSpPr/>
          <p:nvPr/>
        </p:nvSpPr>
        <p:spPr>
          <a:xfrm>
            <a:off x="-1080" y="646560"/>
            <a:ext cx="9144720" cy="360"/>
          </a:xfrm>
          <a:custGeom>
            <a:avLst/>
            <a:gdLst/>
            <a:ahLst/>
            <a:rect l="l" t="t" r="r" b="b"/>
            <a:pathLst>
              <a:path w="21600" h="21600">
                <a:moveTo>
                  <a:pt x="0" y="0"/>
                </a:moveTo>
                <a:lnTo>
                  <a:pt x="21600" y="21600"/>
                </a:lnTo>
              </a:path>
            </a:pathLst>
          </a:custGeom>
          <a:noFill/>
          <a:ln w="9360">
            <a:solidFill>
              <a:srgbClr val="18276c"/>
            </a:solidFill>
            <a:custDash>
              <a:ds d="100000" sp="400000"/>
            </a:custDash>
            <a:round/>
          </a:ln>
        </p:spPr>
        <p:style>
          <a:lnRef idx="0"/>
          <a:fillRef idx="0"/>
          <a:effectRef idx="0"/>
          <a:fontRef idx="minor"/>
        </p:style>
      </p:sp>
      <p:sp>
        <p:nvSpPr>
          <p:cNvPr id="215" name="CustomShape 4"/>
          <p:cNvSpPr/>
          <p:nvPr/>
        </p:nvSpPr>
        <p:spPr>
          <a:xfrm>
            <a:off x="-1080" y="2804760"/>
            <a:ext cx="9144720" cy="360"/>
          </a:xfrm>
          <a:custGeom>
            <a:avLst/>
            <a:gdLst/>
            <a:ahLst/>
            <a:rect l="l" t="t" r="r" b="b"/>
            <a:pathLst>
              <a:path w="21600" h="21600">
                <a:moveTo>
                  <a:pt x="0" y="0"/>
                </a:moveTo>
                <a:lnTo>
                  <a:pt x="21600" y="21600"/>
                </a:lnTo>
              </a:path>
            </a:pathLst>
          </a:custGeom>
          <a:noFill/>
          <a:ln w="9360">
            <a:solidFill>
              <a:srgbClr val="18276c"/>
            </a:solidFill>
            <a:custDash>
              <a:ds d="100000" sp="400000"/>
            </a:custDash>
            <a:round/>
          </a:ln>
        </p:spPr>
        <p:style>
          <a:lnRef idx="0"/>
          <a:fillRef idx="0"/>
          <a:effectRef idx="0"/>
          <a:fontRef idx="minor"/>
        </p:style>
      </p:sp>
      <p:sp>
        <p:nvSpPr>
          <p:cNvPr id="216" name="TextShape 5"/>
          <p:cNvSpPr txBox="1"/>
          <p:nvPr/>
        </p:nvSpPr>
        <p:spPr>
          <a:xfrm>
            <a:off x="461880" y="-6120"/>
            <a:ext cx="7706880" cy="792360"/>
          </a:xfrm>
          <a:prstGeom prst="rect">
            <a:avLst/>
          </a:prstGeom>
          <a:noFill/>
          <a:ln>
            <a:noFill/>
          </a:ln>
        </p:spPr>
        <p:txBody>
          <a:bodyPr tIns="91440" bIns="91440"/>
          <a:p>
            <a:pPr algn="r">
              <a:lnSpc>
                <a:spcPct val="100000"/>
              </a:lnSpc>
            </a:pPr>
            <a:r>
              <a:rPr b="1" lang="en-SG" sz="1600" spc="-1" strike="noStrike" cap="all">
                <a:solidFill>
                  <a:srgbClr val="ffffff"/>
                </a:solidFill>
                <a:uFill>
                  <a:solidFill>
                    <a:srgbClr val="ffffff"/>
                  </a:solidFill>
                </a:uFill>
                <a:latin typeface="Calibri"/>
              </a:rPr>
              <a:t>Objectives: Using Financial news to predict  stock market movement</a:t>
            </a:r>
            <a:r>
              <a:rPr b="1" lang="en-SG" sz="2000" spc="-1" strike="noStrike" cap="all">
                <a:solidFill>
                  <a:srgbClr val="ffffff"/>
                </a:solidFill>
                <a:uFill>
                  <a:solidFill>
                    <a:srgbClr val="ffffff"/>
                  </a:solidFill>
                </a:uFill>
                <a:latin typeface="Calibri"/>
              </a:rPr>
              <a:t> </a:t>
            </a:r>
            <a:endParaRPr b="0" lang="en-SG" sz="3200" spc="-1" strike="noStrike">
              <a:solidFill>
                <a:srgbClr val="ffffff"/>
              </a:solidFill>
              <a:uFill>
                <a:solidFill>
                  <a:srgbClr val="ffffff"/>
                </a:solidFill>
              </a:uFill>
              <a:latin typeface="Arial"/>
            </a:endParaRPr>
          </a:p>
        </p:txBody>
      </p:sp>
      <p:sp>
        <p:nvSpPr>
          <p:cNvPr id="217" name="CustomShape 6"/>
          <p:cNvSpPr/>
          <p:nvPr/>
        </p:nvSpPr>
        <p:spPr>
          <a:xfrm>
            <a:off x="4936320" y="649800"/>
            <a:ext cx="3648600" cy="916200"/>
          </a:xfrm>
          <a:prstGeom prst="rect">
            <a:avLst/>
          </a:prstGeom>
          <a:noFill/>
          <a:ln>
            <a:noFill/>
          </a:ln>
        </p:spPr>
        <p:style>
          <a:lnRef idx="0"/>
          <a:fillRef idx="0"/>
          <a:effectRef idx="0"/>
          <a:fontRef idx="minor"/>
        </p:style>
        <p:txBody>
          <a:bodyPr tIns="91440" bIns="91440" anchor="ctr"/>
          <a:p>
            <a:pPr marL="171360" indent="-171000" algn="just">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Arial"/>
              </a:rPr>
              <a:t>Corpus Representation as BOW</a:t>
            </a:r>
            <a:r>
              <a:rPr b="0" lang="en-SG" sz="1200" spc="-1" strike="noStrike">
                <a:solidFill>
                  <a:srgbClr val="000000"/>
                </a:solidFill>
                <a:uFill>
                  <a:solidFill>
                    <a:srgbClr val="ffffff"/>
                  </a:solidFill>
                </a:uFill>
                <a:latin typeface="Arial"/>
                <a:ea typeface="Arial"/>
              </a:rPr>
              <a:t>.</a:t>
            </a:r>
            <a:endParaRPr b="0" lang="en-SG" sz="1800" spc="-1" strike="noStrike">
              <a:solidFill>
                <a:srgbClr val="ffffff"/>
              </a:solidFill>
              <a:uFill>
                <a:solidFill>
                  <a:srgbClr val="ffffff"/>
                </a:solidFill>
              </a:uFill>
              <a:latin typeface="Arial"/>
            </a:endParaRPr>
          </a:p>
        </p:txBody>
      </p:sp>
      <p:sp>
        <p:nvSpPr>
          <p:cNvPr id="218" name="CustomShape 7"/>
          <p:cNvSpPr/>
          <p:nvPr/>
        </p:nvSpPr>
        <p:spPr>
          <a:xfrm>
            <a:off x="4936320" y="1657440"/>
            <a:ext cx="3648600" cy="993600"/>
          </a:xfrm>
          <a:prstGeom prst="rect">
            <a:avLst/>
          </a:prstGeom>
          <a:noFill/>
          <a:ln>
            <a:noFill/>
          </a:ln>
        </p:spPr>
        <p:style>
          <a:lnRef idx="0"/>
          <a:fillRef idx="0"/>
          <a:effectRef idx="0"/>
          <a:fontRef idx="minor"/>
        </p:style>
        <p:txBody>
          <a:bodyPr tIns="91440" bIns="91440" anchor="ctr"/>
          <a:p>
            <a:pPr marL="171360" indent="-171000" algn="just">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Arial"/>
              </a:rPr>
              <a:t>Phrases can have an impact different than single words</a:t>
            </a:r>
            <a:endParaRPr b="0" lang="en-SG" sz="1800" spc="-1" strike="noStrike">
              <a:solidFill>
                <a:srgbClr val="ffffff"/>
              </a:solidFill>
              <a:uFill>
                <a:solidFill>
                  <a:srgbClr val="ffffff"/>
                </a:solidFill>
              </a:uFill>
              <a:latin typeface="Arial"/>
            </a:endParaRPr>
          </a:p>
          <a:p>
            <a:pPr marL="171360" indent="-171000" algn="just">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Arial"/>
              </a:rPr>
              <a:t>Corpus Representation as n-gram </a:t>
            </a:r>
            <a:endParaRPr b="0" lang="en-SG" sz="1800" spc="-1" strike="noStrike">
              <a:solidFill>
                <a:srgbClr val="ffffff"/>
              </a:solidFill>
              <a:uFill>
                <a:solidFill>
                  <a:srgbClr val="ffffff"/>
                </a:solidFill>
              </a:uFill>
              <a:latin typeface="Arial"/>
            </a:endParaRPr>
          </a:p>
        </p:txBody>
      </p:sp>
      <p:sp>
        <p:nvSpPr>
          <p:cNvPr id="219" name="CustomShape 8"/>
          <p:cNvSpPr/>
          <p:nvPr/>
        </p:nvSpPr>
        <p:spPr>
          <a:xfrm>
            <a:off x="4936320" y="2792880"/>
            <a:ext cx="3648600" cy="834840"/>
          </a:xfrm>
          <a:prstGeom prst="rect">
            <a:avLst/>
          </a:prstGeom>
          <a:noFill/>
          <a:ln>
            <a:noFill/>
          </a:ln>
        </p:spPr>
        <p:style>
          <a:lnRef idx="0"/>
          <a:fillRef idx="0"/>
          <a:effectRef idx="0"/>
          <a:fontRef idx="minor"/>
        </p:style>
        <p:txBody>
          <a:bodyPr tIns="91440" bIns="91440" anchor="ctr"/>
          <a:p>
            <a:pPr>
              <a:lnSpc>
                <a:spcPct val="150000"/>
              </a:lnSpc>
            </a:pPr>
            <a:endParaRPr b="0" lang="en-SG" sz="1800" spc="-1" strike="noStrike">
              <a:solidFill>
                <a:srgbClr val="ffffff"/>
              </a:solidFill>
              <a:uFill>
                <a:solidFill>
                  <a:srgbClr val="ffffff"/>
                </a:solidFill>
              </a:uFill>
              <a:latin typeface="Arial"/>
            </a:endParaRPr>
          </a:p>
          <a:p>
            <a:pPr marL="171360" indent="-171000">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Arial"/>
              </a:rPr>
              <a:t>Filter out the unwanted noise in the news</a:t>
            </a:r>
            <a:endParaRPr b="0" lang="en-SG" sz="1800" spc="-1" strike="noStrike">
              <a:solidFill>
                <a:srgbClr val="ffffff"/>
              </a:solidFill>
              <a:uFill>
                <a:solidFill>
                  <a:srgbClr val="ffffff"/>
                </a:solidFill>
              </a:uFill>
              <a:latin typeface="Arial"/>
            </a:endParaRPr>
          </a:p>
          <a:p>
            <a:pPr marL="171360" indent="-171000">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Arial"/>
              </a:rPr>
              <a:t>Extract the most meaningful set of topics for each article</a:t>
            </a:r>
            <a:endParaRPr b="0" lang="en-SG" sz="1800" spc="-1" strike="noStrike">
              <a:solidFill>
                <a:srgbClr val="ffffff"/>
              </a:solidFill>
              <a:uFill>
                <a:solidFill>
                  <a:srgbClr val="ffffff"/>
                </a:solidFill>
              </a:uFill>
              <a:latin typeface="Arial"/>
            </a:endParaRPr>
          </a:p>
        </p:txBody>
      </p:sp>
      <p:sp>
        <p:nvSpPr>
          <p:cNvPr id="220" name="CustomShape 9"/>
          <p:cNvSpPr/>
          <p:nvPr/>
        </p:nvSpPr>
        <p:spPr>
          <a:xfrm>
            <a:off x="883440" y="646560"/>
            <a:ext cx="893520" cy="893520"/>
          </a:xfrm>
          <a:prstGeom prst="ellipse">
            <a:avLst/>
          </a:prstGeom>
          <a:solidFill>
            <a:srgbClr val="0b5394"/>
          </a:solidFill>
          <a:ln w="9360">
            <a:solidFill>
              <a:srgbClr val="1c4587"/>
            </a:solidFill>
            <a:round/>
          </a:ln>
        </p:spPr>
        <p:style>
          <a:lnRef idx="0"/>
          <a:fillRef idx="0"/>
          <a:effectRef idx="0"/>
          <a:fontRef idx="minor"/>
        </p:style>
      </p:sp>
      <p:sp>
        <p:nvSpPr>
          <p:cNvPr id="221" name="CustomShape 10"/>
          <p:cNvSpPr/>
          <p:nvPr/>
        </p:nvSpPr>
        <p:spPr>
          <a:xfrm>
            <a:off x="955440" y="77040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600" spc="-1" strike="noStrike">
                <a:solidFill>
                  <a:srgbClr val="ffffff"/>
                </a:solidFill>
                <a:uFill>
                  <a:solidFill>
                    <a:srgbClr val="ffffff"/>
                  </a:solidFill>
                </a:uFill>
                <a:latin typeface="Arial"/>
                <a:ea typeface="Arial"/>
              </a:rPr>
              <a:t>NLTK</a:t>
            </a:r>
            <a:endParaRPr b="0" lang="en-SG" sz="1800" spc="-1" strike="noStrike">
              <a:solidFill>
                <a:srgbClr val="ffffff"/>
              </a:solidFill>
              <a:uFill>
                <a:solidFill>
                  <a:srgbClr val="ffffff"/>
                </a:solidFill>
              </a:uFill>
              <a:latin typeface="Arial"/>
            </a:endParaRPr>
          </a:p>
        </p:txBody>
      </p:sp>
      <p:sp>
        <p:nvSpPr>
          <p:cNvPr id="222" name="CustomShape 11"/>
          <p:cNvSpPr/>
          <p:nvPr/>
        </p:nvSpPr>
        <p:spPr>
          <a:xfrm>
            <a:off x="2282400" y="668880"/>
            <a:ext cx="893520" cy="893520"/>
          </a:xfrm>
          <a:prstGeom prst="ellipse">
            <a:avLst/>
          </a:prstGeom>
          <a:solidFill>
            <a:srgbClr val="0b5394"/>
          </a:solidFill>
          <a:ln w="9360">
            <a:solidFill>
              <a:srgbClr val="1c4587"/>
            </a:solidFill>
            <a:round/>
          </a:ln>
        </p:spPr>
        <p:style>
          <a:lnRef idx="0"/>
          <a:fillRef idx="0"/>
          <a:effectRef idx="0"/>
          <a:fontRef idx="minor"/>
        </p:style>
      </p:sp>
      <p:sp>
        <p:nvSpPr>
          <p:cNvPr id="223" name="CustomShape 12"/>
          <p:cNvSpPr/>
          <p:nvPr/>
        </p:nvSpPr>
        <p:spPr>
          <a:xfrm>
            <a:off x="2354400" y="79308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600" spc="-1" strike="noStrike">
                <a:solidFill>
                  <a:srgbClr val="ffffff"/>
                </a:solidFill>
                <a:uFill>
                  <a:solidFill>
                    <a:srgbClr val="ffffff"/>
                  </a:solidFill>
                </a:uFill>
                <a:latin typeface="Arial"/>
                <a:ea typeface="Arial"/>
              </a:rPr>
              <a:t>BOW</a:t>
            </a:r>
            <a:endParaRPr b="0" lang="en-SG" sz="1800" spc="-1" strike="noStrike">
              <a:solidFill>
                <a:srgbClr val="ffffff"/>
              </a:solidFill>
              <a:uFill>
                <a:solidFill>
                  <a:srgbClr val="ffffff"/>
                </a:solidFill>
              </a:uFill>
              <a:latin typeface="Arial"/>
            </a:endParaRPr>
          </a:p>
        </p:txBody>
      </p:sp>
      <p:sp>
        <p:nvSpPr>
          <p:cNvPr id="224" name="CustomShape 13"/>
          <p:cNvSpPr/>
          <p:nvPr/>
        </p:nvSpPr>
        <p:spPr>
          <a:xfrm>
            <a:off x="1895760" y="1053360"/>
            <a:ext cx="287280" cy="19476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25" name="CustomShape 14"/>
          <p:cNvSpPr/>
          <p:nvPr/>
        </p:nvSpPr>
        <p:spPr>
          <a:xfrm>
            <a:off x="883440" y="1742760"/>
            <a:ext cx="893520" cy="893520"/>
          </a:xfrm>
          <a:prstGeom prst="ellipse">
            <a:avLst/>
          </a:prstGeom>
          <a:solidFill>
            <a:srgbClr val="0b5394"/>
          </a:solidFill>
          <a:ln w="9360">
            <a:solidFill>
              <a:srgbClr val="1c4587"/>
            </a:solidFill>
            <a:round/>
          </a:ln>
        </p:spPr>
        <p:style>
          <a:lnRef idx="0"/>
          <a:fillRef idx="0"/>
          <a:effectRef idx="0"/>
          <a:fontRef idx="minor"/>
        </p:style>
      </p:sp>
      <p:sp>
        <p:nvSpPr>
          <p:cNvPr id="226" name="CustomShape 15"/>
          <p:cNvSpPr/>
          <p:nvPr/>
        </p:nvSpPr>
        <p:spPr>
          <a:xfrm>
            <a:off x="955440" y="186660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200" spc="-1" strike="noStrike">
                <a:solidFill>
                  <a:srgbClr val="ffffff"/>
                </a:solidFill>
                <a:uFill>
                  <a:solidFill>
                    <a:srgbClr val="ffffff"/>
                  </a:solidFill>
                </a:uFill>
                <a:latin typeface="Arial"/>
                <a:ea typeface="Arial"/>
              </a:rPr>
              <a:t>N-gram</a:t>
            </a:r>
            <a:endParaRPr b="0" lang="en-SG" sz="1800" spc="-1" strike="noStrike">
              <a:solidFill>
                <a:srgbClr val="ffffff"/>
              </a:solidFill>
              <a:uFill>
                <a:solidFill>
                  <a:srgbClr val="ffffff"/>
                </a:solidFill>
              </a:uFill>
              <a:latin typeface="Arial"/>
            </a:endParaRPr>
          </a:p>
        </p:txBody>
      </p:sp>
      <p:sp>
        <p:nvSpPr>
          <p:cNvPr id="227" name="CustomShape 16"/>
          <p:cNvSpPr/>
          <p:nvPr/>
        </p:nvSpPr>
        <p:spPr>
          <a:xfrm>
            <a:off x="2282400" y="1733400"/>
            <a:ext cx="893520" cy="893520"/>
          </a:xfrm>
          <a:prstGeom prst="ellipse">
            <a:avLst/>
          </a:prstGeom>
          <a:solidFill>
            <a:srgbClr val="0b5394"/>
          </a:solidFill>
          <a:ln w="9360">
            <a:solidFill>
              <a:srgbClr val="1c4587"/>
            </a:solidFill>
            <a:round/>
          </a:ln>
        </p:spPr>
        <p:style>
          <a:lnRef idx="0"/>
          <a:fillRef idx="0"/>
          <a:effectRef idx="0"/>
          <a:fontRef idx="minor"/>
        </p:style>
      </p:sp>
      <p:sp>
        <p:nvSpPr>
          <p:cNvPr id="228" name="CustomShape 17"/>
          <p:cNvSpPr/>
          <p:nvPr/>
        </p:nvSpPr>
        <p:spPr>
          <a:xfrm>
            <a:off x="2354400" y="185760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050" spc="-1" strike="noStrike">
                <a:solidFill>
                  <a:srgbClr val="ffffff"/>
                </a:solidFill>
                <a:uFill>
                  <a:solidFill>
                    <a:srgbClr val="ffffff"/>
                  </a:solidFill>
                </a:uFill>
                <a:latin typeface="Arial"/>
                <a:ea typeface="Arial"/>
              </a:rPr>
              <a:t>Co-occurring words</a:t>
            </a:r>
            <a:endParaRPr b="0" lang="en-SG" sz="1800" spc="-1" strike="noStrike">
              <a:solidFill>
                <a:srgbClr val="ffffff"/>
              </a:solidFill>
              <a:uFill>
                <a:solidFill>
                  <a:srgbClr val="ffffff"/>
                </a:solidFill>
              </a:uFill>
              <a:latin typeface="Arial"/>
            </a:endParaRPr>
          </a:p>
        </p:txBody>
      </p:sp>
      <p:sp>
        <p:nvSpPr>
          <p:cNvPr id="229" name="CustomShape 18"/>
          <p:cNvSpPr/>
          <p:nvPr/>
        </p:nvSpPr>
        <p:spPr>
          <a:xfrm>
            <a:off x="1895760" y="2117880"/>
            <a:ext cx="287280" cy="19476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30" name="CustomShape 19"/>
          <p:cNvSpPr/>
          <p:nvPr/>
        </p:nvSpPr>
        <p:spPr>
          <a:xfrm>
            <a:off x="859680" y="2887200"/>
            <a:ext cx="893520" cy="893520"/>
          </a:xfrm>
          <a:prstGeom prst="ellipse">
            <a:avLst/>
          </a:prstGeom>
          <a:solidFill>
            <a:srgbClr val="0b5394"/>
          </a:solidFill>
          <a:ln w="9360">
            <a:solidFill>
              <a:srgbClr val="1c4587"/>
            </a:solidFill>
            <a:round/>
          </a:ln>
        </p:spPr>
        <p:style>
          <a:lnRef idx="0"/>
          <a:fillRef idx="0"/>
          <a:effectRef idx="0"/>
          <a:fontRef idx="minor"/>
        </p:style>
      </p:sp>
      <p:sp>
        <p:nvSpPr>
          <p:cNvPr id="231" name="CustomShape 20"/>
          <p:cNvSpPr/>
          <p:nvPr/>
        </p:nvSpPr>
        <p:spPr>
          <a:xfrm>
            <a:off x="931680" y="301104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200" spc="-1" strike="noStrike">
                <a:solidFill>
                  <a:srgbClr val="ffffff"/>
                </a:solidFill>
                <a:uFill>
                  <a:solidFill>
                    <a:srgbClr val="ffffff"/>
                  </a:solidFill>
                </a:uFill>
                <a:latin typeface="Arial"/>
                <a:ea typeface="Arial"/>
              </a:rPr>
              <a:t>Topic Model</a:t>
            </a:r>
            <a:endParaRPr b="0" lang="en-SG" sz="1800" spc="-1" strike="noStrike">
              <a:solidFill>
                <a:srgbClr val="ffffff"/>
              </a:solidFill>
              <a:uFill>
                <a:solidFill>
                  <a:srgbClr val="ffffff"/>
                </a:solidFill>
              </a:uFill>
              <a:latin typeface="Arial"/>
            </a:endParaRPr>
          </a:p>
        </p:txBody>
      </p:sp>
      <p:sp>
        <p:nvSpPr>
          <p:cNvPr id="232" name="CustomShape 21"/>
          <p:cNvSpPr/>
          <p:nvPr/>
        </p:nvSpPr>
        <p:spPr>
          <a:xfrm>
            <a:off x="2258640" y="2878200"/>
            <a:ext cx="893520" cy="893520"/>
          </a:xfrm>
          <a:prstGeom prst="ellipse">
            <a:avLst/>
          </a:prstGeom>
          <a:solidFill>
            <a:srgbClr val="0b5394"/>
          </a:solidFill>
          <a:ln w="9360">
            <a:solidFill>
              <a:srgbClr val="1c4587"/>
            </a:solidFill>
            <a:round/>
          </a:ln>
        </p:spPr>
        <p:style>
          <a:lnRef idx="0"/>
          <a:fillRef idx="0"/>
          <a:effectRef idx="0"/>
          <a:fontRef idx="minor"/>
        </p:style>
      </p:sp>
      <p:sp>
        <p:nvSpPr>
          <p:cNvPr id="233" name="CustomShape 22"/>
          <p:cNvSpPr/>
          <p:nvPr/>
        </p:nvSpPr>
        <p:spPr>
          <a:xfrm>
            <a:off x="2330640" y="300204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050" spc="-1" strike="noStrike">
                <a:solidFill>
                  <a:srgbClr val="ffffff"/>
                </a:solidFill>
                <a:uFill>
                  <a:solidFill>
                    <a:srgbClr val="ffffff"/>
                  </a:solidFill>
                </a:uFill>
                <a:latin typeface="Arial"/>
                <a:ea typeface="Arial"/>
              </a:rPr>
              <a:t>Suitable Topics</a:t>
            </a:r>
            <a:endParaRPr b="0" lang="en-SG" sz="1800" spc="-1" strike="noStrike">
              <a:solidFill>
                <a:srgbClr val="ffffff"/>
              </a:solidFill>
              <a:uFill>
                <a:solidFill>
                  <a:srgbClr val="ffffff"/>
                </a:solidFill>
              </a:uFill>
              <a:latin typeface="Arial"/>
            </a:endParaRPr>
          </a:p>
        </p:txBody>
      </p:sp>
      <p:sp>
        <p:nvSpPr>
          <p:cNvPr id="234" name="CustomShape 23"/>
          <p:cNvSpPr/>
          <p:nvPr/>
        </p:nvSpPr>
        <p:spPr>
          <a:xfrm>
            <a:off x="1872360" y="3262320"/>
            <a:ext cx="287280" cy="19476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35" name="CustomShape 24"/>
          <p:cNvSpPr/>
          <p:nvPr/>
        </p:nvSpPr>
        <p:spPr>
          <a:xfrm>
            <a:off x="1800" y="3912840"/>
            <a:ext cx="9144720" cy="360"/>
          </a:xfrm>
          <a:custGeom>
            <a:avLst/>
            <a:gdLst/>
            <a:ahLst/>
            <a:rect l="l" t="t" r="r" b="b"/>
            <a:pathLst>
              <a:path w="21600" h="21600">
                <a:moveTo>
                  <a:pt x="0" y="0"/>
                </a:moveTo>
                <a:lnTo>
                  <a:pt x="21600" y="21600"/>
                </a:lnTo>
              </a:path>
            </a:pathLst>
          </a:custGeom>
          <a:noFill/>
          <a:ln w="9360">
            <a:solidFill>
              <a:srgbClr val="18276c"/>
            </a:solidFill>
            <a:custDash>
              <a:ds d="100000" sp="400000"/>
            </a:custDash>
            <a:round/>
          </a:ln>
        </p:spPr>
        <p:style>
          <a:lnRef idx="0"/>
          <a:fillRef idx="0"/>
          <a:effectRef idx="0"/>
          <a:fontRef idx="minor"/>
        </p:style>
      </p:sp>
      <p:sp>
        <p:nvSpPr>
          <p:cNvPr id="236" name="CustomShape 25"/>
          <p:cNvSpPr/>
          <p:nvPr/>
        </p:nvSpPr>
        <p:spPr>
          <a:xfrm>
            <a:off x="4936320" y="3995640"/>
            <a:ext cx="3648600" cy="546480"/>
          </a:xfrm>
          <a:prstGeom prst="rect">
            <a:avLst/>
          </a:prstGeom>
          <a:noFill/>
          <a:ln>
            <a:noFill/>
          </a:ln>
        </p:spPr>
        <p:style>
          <a:lnRef idx="0"/>
          <a:fillRef idx="0"/>
          <a:effectRef idx="0"/>
          <a:fontRef idx="minor"/>
        </p:style>
        <p:txBody>
          <a:bodyPr lIns="90000" rIns="90000" tIns="45000" bIns="45000"/>
          <a:p>
            <a:pPr marL="171360" indent="-171000">
              <a:lnSpc>
                <a:spcPct val="150000"/>
              </a:lnSpc>
              <a:buClr>
                <a:srgbClr val="ffffff"/>
              </a:buClr>
              <a:buFont typeface="Arial"/>
              <a:buChar char="•"/>
            </a:pPr>
            <a:r>
              <a:rPr b="1" lang="en-SG" sz="1200" spc="-1" strike="noStrike">
                <a:solidFill>
                  <a:srgbClr val="ffffff"/>
                </a:solidFill>
                <a:uFill>
                  <a:solidFill>
                    <a:srgbClr val="ffffff"/>
                  </a:solidFill>
                </a:uFill>
                <a:latin typeface="Arial"/>
                <a:ea typeface="Calibri"/>
              </a:rPr>
              <a:t>Understand if the sentiment connotated by the news has any impact on the stock market</a:t>
            </a:r>
            <a:endParaRPr b="0" lang="en-SG" sz="1800" spc="-1" strike="noStrike">
              <a:solidFill>
                <a:srgbClr val="ffffff"/>
              </a:solidFill>
              <a:uFill>
                <a:solidFill>
                  <a:srgbClr val="ffffff"/>
                </a:solidFill>
              </a:uFill>
              <a:latin typeface="Arial"/>
            </a:endParaRPr>
          </a:p>
        </p:txBody>
      </p:sp>
      <p:sp>
        <p:nvSpPr>
          <p:cNvPr id="237" name="CustomShape 26"/>
          <p:cNvSpPr/>
          <p:nvPr/>
        </p:nvSpPr>
        <p:spPr>
          <a:xfrm>
            <a:off x="830880" y="3939480"/>
            <a:ext cx="893520" cy="893520"/>
          </a:xfrm>
          <a:prstGeom prst="ellipse">
            <a:avLst/>
          </a:prstGeom>
          <a:solidFill>
            <a:srgbClr val="0b5394"/>
          </a:solidFill>
          <a:ln w="9360">
            <a:solidFill>
              <a:srgbClr val="1c4587"/>
            </a:solidFill>
            <a:round/>
          </a:ln>
        </p:spPr>
        <p:style>
          <a:lnRef idx="0"/>
          <a:fillRef idx="0"/>
          <a:effectRef idx="0"/>
          <a:fontRef idx="minor"/>
        </p:style>
      </p:sp>
      <p:sp>
        <p:nvSpPr>
          <p:cNvPr id="238" name="CustomShape 27"/>
          <p:cNvSpPr/>
          <p:nvPr/>
        </p:nvSpPr>
        <p:spPr>
          <a:xfrm>
            <a:off x="902880" y="406332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900" spc="-1" strike="noStrike">
                <a:solidFill>
                  <a:srgbClr val="ffffff"/>
                </a:solidFill>
                <a:uFill>
                  <a:solidFill>
                    <a:srgbClr val="ffffff"/>
                  </a:solidFill>
                </a:uFill>
                <a:latin typeface="Arial"/>
                <a:ea typeface="Arial"/>
              </a:rPr>
              <a:t>Sentiment Analysis</a:t>
            </a:r>
            <a:endParaRPr b="0" lang="en-SG" sz="1800" spc="-1" strike="noStrike">
              <a:solidFill>
                <a:srgbClr val="ffffff"/>
              </a:solidFill>
              <a:uFill>
                <a:solidFill>
                  <a:srgbClr val="ffffff"/>
                </a:solidFill>
              </a:uFill>
              <a:latin typeface="Arial"/>
            </a:endParaRPr>
          </a:p>
        </p:txBody>
      </p:sp>
      <p:sp>
        <p:nvSpPr>
          <p:cNvPr id="239" name="CustomShape 28"/>
          <p:cNvSpPr/>
          <p:nvPr/>
        </p:nvSpPr>
        <p:spPr>
          <a:xfrm>
            <a:off x="2232360" y="3925440"/>
            <a:ext cx="893520" cy="893520"/>
          </a:xfrm>
          <a:prstGeom prst="ellipse">
            <a:avLst/>
          </a:prstGeom>
          <a:solidFill>
            <a:srgbClr val="0b5394"/>
          </a:solidFill>
          <a:ln w="9360">
            <a:solidFill>
              <a:srgbClr val="1c4587"/>
            </a:solidFill>
            <a:round/>
          </a:ln>
        </p:spPr>
        <p:style>
          <a:lnRef idx="0"/>
          <a:fillRef idx="0"/>
          <a:effectRef idx="0"/>
          <a:fontRef idx="minor"/>
        </p:style>
      </p:sp>
      <p:sp>
        <p:nvSpPr>
          <p:cNvPr id="240" name="CustomShape 29"/>
          <p:cNvSpPr/>
          <p:nvPr/>
        </p:nvSpPr>
        <p:spPr>
          <a:xfrm>
            <a:off x="2304360" y="4049280"/>
            <a:ext cx="749520" cy="645840"/>
          </a:xfrm>
          <a:prstGeom prst="rect">
            <a:avLst/>
          </a:prstGeom>
          <a:noFill/>
          <a:ln>
            <a:noFill/>
          </a:ln>
        </p:spPr>
        <p:style>
          <a:lnRef idx="0"/>
          <a:fillRef idx="0"/>
          <a:effectRef idx="0"/>
          <a:fontRef idx="minor"/>
        </p:style>
        <p:txBody>
          <a:bodyPr tIns="91440" bIns="91440" anchor="ctr"/>
          <a:p>
            <a:pPr algn="ctr">
              <a:lnSpc>
                <a:spcPct val="100000"/>
              </a:lnSpc>
            </a:pPr>
            <a:r>
              <a:rPr b="0" lang="en-SG" sz="1050" spc="-1" strike="noStrike">
                <a:solidFill>
                  <a:srgbClr val="ffffff"/>
                </a:solidFill>
                <a:uFill>
                  <a:solidFill>
                    <a:srgbClr val="ffffff"/>
                  </a:solidFill>
                </a:uFill>
                <a:latin typeface="Arial"/>
                <a:ea typeface="Arial"/>
              </a:rPr>
              <a:t>Positive / Negative News</a:t>
            </a:r>
            <a:endParaRPr b="0" lang="en-SG" sz="1800" spc="-1" strike="noStrike">
              <a:solidFill>
                <a:srgbClr val="ffffff"/>
              </a:solidFill>
              <a:uFill>
                <a:solidFill>
                  <a:srgbClr val="ffffff"/>
                </a:solidFill>
              </a:uFill>
              <a:latin typeface="Arial"/>
            </a:endParaRPr>
          </a:p>
        </p:txBody>
      </p:sp>
      <p:sp>
        <p:nvSpPr>
          <p:cNvPr id="241" name="CustomShape 30"/>
          <p:cNvSpPr/>
          <p:nvPr/>
        </p:nvSpPr>
        <p:spPr>
          <a:xfrm>
            <a:off x="1849680" y="4302720"/>
            <a:ext cx="287280" cy="19476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42" name="CustomShape 31"/>
          <p:cNvSpPr/>
          <p:nvPr/>
        </p:nvSpPr>
        <p:spPr>
          <a:xfrm>
            <a:off x="3755520" y="679320"/>
            <a:ext cx="1119600" cy="4139640"/>
          </a:xfrm>
          <a:prstGeom prst="rect">
            <a:avLst/>
          </a:prstGeom>
          <a:solidFill>
            <a:srgbClr val="ac3ec1"/>
          </a:solidFill>
          <a:ln w="19080">
            <a:solidFill>
              <a:srgbClr val="7f2d8e"/>
            </a:solidFill>
            <a:round/>
          </a:ln>
        </p:spPr>
        <p:style>
          <a:lnRef idx="0"/>
          <a:fillRef idx="0"/>
          <a:effectRef idx="0"/>
          <a:fontRef idx="minor"/>
        </p:style>
        <p:txBody>
          <a:bodyPr lIns="90000" rIns="90000" tIns="45000" bIns="45000" anchor="ctr"/>
          <a:p>
            <a:pPr algn="ctr">
              <a:lnSpc>
                <a:spcPct val="100000"/>
              </a:lnSpc>
            </a:pPr>
            <a:r>
              <a:rPr b="1" lang="en-SG" sz="1600" spc="-1" strike="noStrike">
                <a:solidFill>
                  <a:srgbClr val="ffffff"/>
                </a:solidFill>
                <a:uFill>
                  <a:solidFill>
                    <a:srgbClr val="ffffff"/>
                  </a:solidFill>
                </a:uFill>
                <a:latin typeface="Calibri"/>
                <a:ea typeface="Arial"/>
              </a:rPr>
              <a:t>STOCK MARKET</a:t>
            </a:r>
            <a:endParaRPr b="0" lang="en-SG" sz="1800" spc="-1" strike="noStrike">
              <a:solidFill>
                <a:srgbClr val="ffffff"/>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2" descr=""/>
          <p:cNvPicPr/>
          <p:nvPr/>
        </p:nvPicPr>
        <p:blipFill>
          <a:blip r:embed="rId1"/>
          <a:stretch/>
        </p:blipFill>
        <p:spPr>
          <a:xfrm>
            <a:off x="2722680" y="0"/>
            <a:ext cx="6420960" cy="5035680"/>
          </a:xfrm>
          <a:prstGeom prst="rect">
            <a:avLst/>
          </a:prstGeom>
          <a:ln>
            <a:noFill/>
          </a:ln>
        </p:spPr>
      </p:pic>
      <p:sp>
        <p:nvSpPr>
          <p:cNvPr id="244" name="TextShape 1"/>
          <p:cNvSpPr txBox="1"/>
          <p:nvPr/>
        </p:nvSpPr>
        <p:spPr>
          <a:xfrm>
            <a:off x="0" y="1094040"/>
            <a:ext cx="2722320" cy="1820160"/>
          </a:xfrm>
          <a:prstGeom prst="rect">
            <a:avLst/>
          </a:prstGeom>
          <a:noFill/>
          <a:ln>
            <a:noFill/>
          </a:ln>
        </p:spPr>
        <p:txBody>
          <a:bodyPr tIns="91440" bIns="91440" anchor="b"/>
          <a:p>
            <a:pPr algn="ctr">
              <a:lnSpc>
                <a:spcPct val="100000"/>
              </a:lnSpc>
            </a:pPr>
            <a:r>
              <a:rPr b="0" lang="en-SG" sz="3600" spc="-1" strike="noStrike">
                <a:solidFill>
                  <a:srgbClr val="ffffff"/>
                </a:solidFill>
                <a:uFill>
                  <a:solidFill>
                    <a:srgbClr val="ffffff"/>
                  </a:solidFill>
                </a:uFill>
                <a:latin typeface="Arial"/>
                <a:ea typeface="Arial"/>
              </a:rPr>
              <a:t>Approaches</a:t>
            </a:r>
            <a:endParaRPr b="0" lang="en-SG" sz="14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0" y="0"/>
            <a:ext cx="9190800" cy="792360"/>
          </a:xfrm>
          <a:prstGeom prst="rect">
            <a:avLst/>
          </a:prstGeom>
          <a:noFill/>
          <a:ln>
            <a:noFill/>
          </a:ln>
        </p:spPr>
        <p:txBody>
          <a:bodyPr tIns="91440" bIns="91440"/>
          <a:p>
            <a:pPr algn="ctr">
              <a:lnSpc>
                <a:spcPct val="100000"/>
              </a:lnSpc>
            </a:pPr>
            <a:r>
              <a:rPr b="1" lang="en-SG" sz="2400" spc="-1" strike="noStrike" cap="all">
                <a:solidFill>
                  <a:srgbClr val="ffffff"/>
                </a:solidFill>
                <a:uFill>
                  <a:solidFill>
                    <a:srgbClr val="ffffff"/>
                  </a:solidFill>
                </a:uFill>
                <a:latin typeface="Calibri"/>
              </a:rPr>
              <a:t>Approaches</a:t>
            </a:r>
            <a:endParaRPr b="0" lang="en-SG" sz="3200" spc="-1" strike="noStrike">
              <a:solidFill>
                <a:srgbClr val="ffffff"/>
              </a:solidFill>
              <a:uFill>
                <a:solidFill>
                  <a:srgbClr val="ffffff"/>
                </a:solidFill>
              </a:uFill>
              <a:latin typeface="Arial"/>
            </a:endParaRPr>
          </a:p>
        </p:txBody>
      </p:sp>
      <p:sp>
        <p:nvSpPr>
          <p:cNvPr id="246" name="CustomShape 2"/>
          <p:cNvSpPr/>
          <p:nvPr/>
        </p:nvSpPr>
        <p:spPr>
          <a:xfrm>
            <a:off x="2246040" y="685080"/>
            <a:ext cx="1373040" cy="7923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ffffff"/>
                </a:solidFill>
                <a:uFill>
                  <a:solidFill>
                    <a:srgbClr val="ffffff"/>
                  </a:solidFill>
                </a:uFill>
                <a:latin typeface="Arial"/>
                <a:ea typeface="Arial"/>
              </a:rPr>
              <a:t>Data Preparation</a:t>
            </a:r>
            <a:endParaRPr b="0" lang="en-SG" sz="1800" spc="-1" strike="noStrike">
              <a:solidFill>
                <a:srgbClr val="ffffff"/>
              </a:solidFill>
              <a:uFill>
                <a:solidFill>
                  <a:srgbClr val="ffffff"/>
                </a:solidFill>
              </a:uFill>
              <a:latin typeface="Arial"/>
            </a:endParaRPr>
          </a:p>
        </p:txBody>
      </p:sp>
      <p:sp>
        <p:nvSpPr>
          <p:cNvPr id="247" name="CustomShape 3"/>
          <p:cNvSpPr/>
          <p:nvPr/>
        </p:nvSpPr>
        <p:spPr>
          <a:xfrm>
            <a:off x="2229480" y="2232360"/>
            <a:ext cx="1520640" cy="839160"/>
          </a:xfrm>
          <a:prstGeom prst="rect">
            <a:avLst/>
          </a:prstGeom>
          <a:solidFill>
            <a:srgbClr val="92d050"/>
          </a:solidFill>
          <a:ln>
            <a:noFill/>
          </a:ln>
        </p:spPr>
        <p:style>
          <a:lnRef idx="0"/>
          <a:fillRef idx="0"/>
          <a:effectRef idx="0"/>
          <a:fontRef idx="minor"/>
        </p:style>
        <p:txBody>
          <a:bodyPr tIns="91440" bIns="91440"/>
          <a:p>
            <a:pPr algn="ctr">
              <a:lnSpc>
                <a:spcPct val="100000"/>
              </a:lnSpc>
            </a:pPr>
            <a:r>
              <a:rPr b="0" lang="en-SG" sz="1100" spc="-1" strike="noStrike">
                <a:solidFill>
                  <a:srgbClr val="ffffff"/>
                </a:solidFill>
                <a:uFill>
                  <a:solidFill>
                    <a:srgbClr val="ffffff"/>
                  </a:solidFill>
                </a:uFill>
                <a:latin typeface="Arial"/>
                <a:ea typeface="Arial"/>
              </a:rPr>
              <a:t>Tokenization</a:t>
            </a:r>
            <a:endParaRPr b="0" lang="en-SG" sz="1800" spc="-1" strike="noStrike">
              <a:solidFill>
                <a:srgbClr val="ffffff"/>
              </a:solidFill>
              <a:uFill>
                <a:solidFill>
                  <a:srgbClr val="ffffff"/>
                </a:solidFill>
              </a:uFill>
              <a:latin typeface="Arial"/>
            </a:endParaRPr>
          </a:p>
          <a:p>
            <a:pPr algn="ctr">
              <a:lnSpc>
                <a:spcPct val="100000"/>
              </a:lnSpc>
            </a:pPr>
            <a:r>
              <a:rPr b="0" lang="en-SG" sz="1100" spc="-1" strike="noStrike">
                <a:solidFill>
                  <a:srgbClr val="ffffff"/>
                </a:solidFill>
                <a:uFill>
                  <a:solidFill>
                    <a:srgbClr val="ffffff"/>
                  </a:solidFill>
                </a:uFill>
                <a:latin typeface="Arial"/>
                <a:ea typeface="Arial"/>
              </a:rPr>
              <a:t>Stop words removal</a:t>
            </a:r>
            <a:endParaRPr b="0" lang="en-SG" sz="1800" spc="-1" strike="noStrike">
              <a:solidFill>
                <a:srgbClr val="ffffff"/>
              </a:solidFill>
              <a:uFill>
                <a:solidFill>
                  <a:srgbClr val="ffffff"/>
                </a:solidFill>
              </a:uFill>
              <a:latin typeface="Arial"/>
            </a:endParaRPr>
          </a:p>
          <a:p>
            <a:pPr algn="ctr">
              <a:lnSpc>
                <a:spcPct val="100000"/>
              </a:lnSpc>
            </a:pPr>
            <a:r>
              <a:rPr b="0" lang="en-SG" sz="1100" spc="-1" strike="noStrike">
                <a:solidFill>
                  <a:srgbClr val="ffffff"/>
                </a:solidFill>
                <a:uFill>
                  <a:solidFill>
                    <a:srgbClr val="ffffff"/>
                  </a:solidFill>
                </a:uFill>
                <a:latin typeface="Arial"/>
                <a:ea typeface="Arial"/>
              </a:rPr>
              <a:t>Dictionary creation</a:t>
            </a:r>
            <a:endParaRPr b="0" lang="en-SG" sz="1800" spc="-1" strike="noStrike">
              <a:solidFill>
                <a:srgbClr val="ffffff"/>
              </a:solidFill>
              <a:uFill>
                <a:solidFill>
                  <a:srgbClr val="ffffff"/>
                </a:solidFill>
              </a:uFill>
              <a:latin typeface="Arial"/>
            </a:endParaRPr>
          </a:p>
          <a:p>
            <a:pPr algn="ctr">
              <a:lnSpc>
                <a:spcPct val="100000"/>
              </a:lnSpc>
            </a:pPr>
            <a:r>
              <a:rPr b="0" lang="en-SG" sz="1100" spc="-1" strike="noStrike">
                <a:solidFill>
                  <a:srgbClr val="ffffff"/>
                </a:solidFill>
                <a:uFill>
                  <a:solidFill>
                    <a:srgbClr val="ffffff"/>
                  </a:solidFill>
                </a:uFill>
                <a:latin typeface="Arial"/>
                <a:ea typeface="Arial"/>
              </a:rPr>
              <a:t>Tf-idf weighting</a:t>
            </a:r>
            <a:endParaRPr b="0" lang="en-SG" sz="1800" spc="-1" strike="noStrike">
              <a:solidFill>
                <a:srgbClr val="ffffff"/>
              </a:solidFill>
              <a:uFill>
                <a:solidFill>
                  <a:srgbClr val="ffffff"/>
                </a:solidFill>
              </a:uFill>
              <a:latin typeface="Arial"/>
            </a:endParaRPr>
          </a:p>
        </p:txBody>
      </p:sp>
      <p:sp>
        <p:nvSpPr>
          <p:cNvPr id="248" name="CustomShape 4"/>
          <p:cNvSpPr/>
          <p:nvPr/>
        </p:nvSpPr>
        <p:spPr>
          <a:xfrm>
            <a:off x="3897000" y="4077000"/>
            <a:ext cx="672840" cy="37980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49" name="CustomShape 5"/>
          <p:cNvSpPr/>
          <p:nvPr/>
        </p:nvSpPr>
        <p:spPr>
          <a:xfrm>
            <a:off x="2711520" y="1621440"/>
            <a:ext cx="441720" cy="560520"/>
          </a:xfrm>
          <a:prstGeom prst="down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50" name="CustomShape 6"/>
          <p:cNvSpPr/>
          <p:nvPr/>
        </p:nvSpPr>
        <p:spPr>
          <a:xfrm>
            <a:off x="2246040" y="3905640"/>
            <a:ext cx="1373040" cy="7923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ffffff"/>
                </a:solidFill>
                <a:uFill>
                  <a:solidFill>
                    <a:srgbClr val="ffffff"/>
                  </a:solidFill>
                </a:uFill>
                <a:latin typeface="Arial"/>
                <a:ea typeface="Arial"/>
              </a:rPr>
              <a:t>Exploratory Analysis</a:t>
            </a:r>
            <a:endParaRPr b="0" lang="en-SG" sz="1800" spc="-1" strike="noStrike">
              <a:solidFill>
                <a:srgbClr val="ffffff"/>
              </a:solidFill>
              <a:uFill>
                <a:solidFill>
                  <a:srgbClr val="ffffff"/>
                </a:solidFill>
              </a:uFill>
              <a:latin typeface="Arial"/>
            </a:endParaRPr>
          </a:p>
        </p:txBody>
      </p:sp>
      <p:sp>
        <p:nvSpPr>
          <p:cNvPr id="251" name="CustomShape 7"/>
          <p:cNvSpPr/>
          <p:nvPr/>
        </p:nvSpPr>
        <p:spPr>
          <a:xfrm>
            <a:off x="2711520" y="3190320"/>
            <a:ext cx="441720" cy="560520"/>
          </a:xfrm>
          <a:prstGeom prst="down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52" name="CustomShape 8"/>
          <p:cNvSpPr/>
          <p:nvPr/>
        </p:nvSpPr>
        <p:spPr>
          <a:xfrm>
            <a:off x="4777920" y="3870720"/>
            <a:ext cx="1380600" cy="67284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ffffff"/>
                </a:solidFill>
                <a:uFill>
                  <a:solidFill>
                    <a:srgbClr val="ffffff"/>
                  </a:solidFill>
                </a:uFill>
                <a:latin typeface="Arial"/>
                <a:ea typeface="Arial"/>
              </a:rPr>
              <a:t>Model Fitting</a:t>
            </a:r>
            <a:endParaRPr b="0" lang="en-SG" sz="1800" spc="-1" strike="noStrike">
              <a:solidFill>
                <a:srgbClr val="ffffff"/>
              </a:solidFill>
              <a:uFill>
                <a:solidFill>
                  <a:srgbClr val="ffffff"/>
                </a:solidFill>
              </a:uFill>
              <a:latin typeface="Arial"/>
            </a:endParaRPr>
          </a:p>
        </p:txBody>
      </p:sp>
      <p:sp>
        <p:nvSpPr>
          <p:cNvPr id="253" name="CustomShape 9"/>
          <p:cNvSpPr/>
          <p:nvPr/>
        </p:nvSpPr>
        <p:spPr>
          <a:xfrm>
            <a:off x="6643440" y="4002120"/>
            <a:ext cx="1315800" cy="54180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800" spc="-1" strike="noStrike">
                <a:solidFill>
                  <a:srgbClr val="ffffff"/>
                </a:solidFill>
                <a:uFill>
                  <a:solidFill>
                    <a:srgbClr val="ffffff"/>
                  </a:solidFill>
                </a:uFill>
                <a:latin typeface="Arial"/>
                <a:ea typeface="Arial"/>
              </a:rPr>
              <a:t>LDA</a:t>
            </a:r>
            <a:endParaRPr b="0" lang="en-SG" sz="1800" spc="-1" strike="noStrike">
              <a:solidFill>
                <a:srgbClr val="ffffff"/>
              </a:solidFill>
              <a:uFill>
                <a:solidFill>
                  <a:srgbClr val="ffffff"/>
                </a:solidFill>
              </a:uFill>
              <a:latin typeface="Arial"/>
            </a:endParaRPr>
          </a:p>
        </p:txBody>
      </p:sp>
      <p:sp>
        <p:nvSpPr>
          <p:cNvPr id="254" name="CustomShape 10"/>
          <p:cNvSpPr/>
          <p:nvPr/>
        </p:nvSpPr>
        <p:spPr>
          <a:xfrm>
            <a:off x="6650280" y="3217680"/>
            <a:ext cx="1309320" cy="62748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200" spc="-1" strike="noStrike">
                <a:solidFill>
                  <a:srgbClr val="ffffff"/>
                </a:solidFill>
                <a:uFill>
                  <a:solidFill>
                    <a:srgbClr val="ffffff"/>
                  </a:solidFill>
                </a:uFill>
                <a:latin typeface="Arial"/>
                <a:ea typeface="Arial"/>
              </a:rPr>
              <a:t>Elbow Analysis on k-means clustering</a:t>
            </a:r>
            <a:endParaRPr b="0" lang="en-SG" sz="1800" spc="-1" strike="noStrike">
              <a:solidFill>
                <a:srgbClr val="ffffff"/>
              </a:solidFill>
              <a:uFill>
                <a:solidFill>
                  <a:srgbClr val="ffffff"/>
                </a:solidFill>
              </a:uFill>
              <a:latin typeface="Arial"/>
            </a:endParaRPr>
          </a:p>
        </p:txBody>
      </p:sp>
      <p:sp>
        <p:nvSpPr>
          <p:cNvPr id="255" name="CustomShape 11"/>
          <p:cNvSpPr/>
          <p:nvPr/>
        </p:nvSpPr>
        <p:spPr>
          <a:xfrm rot="16200000">
            <a:off x="5088600" y="3292920"/>
            <a:ext cx="637920" cy="43344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56" name="CustomShape 12"/>
          <p:cNvSpPr/>
          <p:nvPr/>
        </p:nvSpPr>
        <p:spPr>
          <a:xfrm>
            <a:off x="4686840" y="2505960"/>
            <a:ext cx="1441440" cy="6087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800" spc="-1" strike="noStrike">
                <a:solidFill>
                  <a:srgbClr val="ffffff"/>
                </a:solidFill>
                <a:uFill>
                  <a:solidFill>
                    <a:srgbClr val="ffffff"/>
                  </a:solidFill>
                </a:uFill>
                <a:latin typeface="Arial"/>
                <a:ea typeface="Arial"/>
              </a:rPr>
              <a:t>Sentiment Analysis</a:t>
            </a:r>
            <a:endParaRPr b="0" lang="en-SG" sz="1800" spc="-1" strike="noStrike">
              <a:solidFill>
                <a:srgbClr val="ffffff"/>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304920" y="152280"/>
            <a:ext cx="8582040" cy="1213560"/>
          </a:xfrm>
          <a:prstGeom prst="rect">
            <a:avLst/>
          </a:prstGeom>
          <a:noFill/>
          <a:ln>
            <a:noFill/>
          </a:ln>
        </p:spPr>
        <p:txBody>
          <a:bodyPr tIns="91440" bIns="91440" anchor="b"/>
          <a:p>
            <a:pPr algn="ctr">
              <a:lnSpc>
                <a:spcPct val="100000"/>
              </a:lnSpc>
            </a:pPr>
            <a:r>
              <a:rPr b="0" lang="en-SG" sz="4800" spc="-1" strike="noStrike">
                <a:solidFill>
                  <a:srgbClr val="ffffff"/>
                </a:solidFill>
                <a:uFill>
                  <a:solidFill>
                    <a:srgbClr val="ffffff"/>
                  </a:solidFill>
                </a:uFill>
                <a:latin typeface="Arial"/>
                <a:ea typeface="Arial"/>
              </a:rPr>
              <a:t>Data Preparation</a:t>
            </a:r>
            <a:endParaRPr b="0" lang="en-SG" sz="1400" spc="-1" strike="noStrike">
              <a:solidFill>
                <a:srgbClr val="000000"/>
              </a:solidFill>
              <a:uFill>
                <a:solidFill>
                  <a:srgbClr val="ffffff"/>
                </a:solidFill>
              </a:uFill>
              <a:latin typeface="Arial"/>
            </a:endParaRPr>
          </a:p>
        </p:txBody>
      </p:sp>
      <p:pic>
        <p:nvPicPr>
          <p:cNvPr id="258" name="Shape 217" descr=""/>
          <p:cNvPicPr/>
          <p:nvPr/>
        </p:nvPicPr>
        <p:blipFill>
          <a:blip r:embed="rId1"/>
          <a:stretch/>
        </p:blipFill>
        <p:spPr>
          <a:xfrm>
            <a:off x="4926600" y="4114080"/>
            <a:ext cx="1701360" cy="1029240"/>
          </a:xfrm>
          <a:prstGeom prst="rect">
            <a:avLst/>
          </a:prstGeom>
          <a:ln>
            <a:noFill/>
          </a:ln>
        </p:spPr>
      </p:pic>
      <p:pic>
        <p:nvPicPr>
          <p:cNvPr id="259" name="Picture 6" descr=""/>
          <p:cNvPicPr/>
          <p:nvPr/>
        </p:nvPicPr>
        <p:blipFill>
          <a:blip r:embed="rId2"/>
          <a:stretch/>
        </p:blipFill>
        <p:spPr>
          <a:xfrm>
            <a:off x="3022920" y="4223880"/>
            <a:ext cx="831960" cy="809640"/>
          </a:xfrm>
          <a:prstGeom prst="rect">
            <a:avLst/>
          </a:prstGeom>
          <a:ln>
            <a:noFill/>
          </a:ln>
        </p:spPr>
      </p:pic>
      <p:sp>
        <p:nvSpPr>
          <p:cNvPr id="260" name="CustomShape 2"/>
          <p:cNvSpPr/>
          <p:nvPr/>
        </p:nvSpPr>
        <p:spPr>
          <a:xfrm>
            <a:off x="4020480" y="4610880"/>
            <a:ext cx="574920" cy="220320"/>
          </a:xfrm>
          <a:prstGeom prst="rightArrow">
            <a:avLst>
              <a:gd name="adj1" fmla="val 50000"/>
              <a:gd name="adj2" fmla="val 50000"/>
            </a:avLst>
          </a:prstGeom>
          <a:solidFill>
            <a:srgbClr val="000000"/>
          </a:solidFill>
          <a:ln w="25560">
            <a:solidFill>
              <a:srgbClr val="000000"/>
            </a:solidFill>
            <a:round/>
          </a:ln>
        </p:spPr>
        <p:style>
          <a:lnRef idx="0"/>
          <a:fillRef idx="0"/>
          <a:effectRef idx="0"/>
          <a:fontRef idx="minor"/>
        </p:style>
      </p:sp>
      <p:pic>
        <p:nvPicPr>
          <p:cNvPr id="261" name="Shape 164" descr=""/>
          <p:cNvPicPr/>
          <p:nvPr/>
        </p:nvPicPr>
        <p:blipFill>
          <a:blip r:embed="rId3"/>
          <a:stretch/>
        </p:blipFill>
        <p:spPr>
          <a:xfrm>
            <a:off x="1780560" y="1675080"/>
            <a:ext cx="5630400" cy="163296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0" y="0"/>
            <a:ext cx="9190800" cy="792360"/>
          </a:xfrm>
          <a:prstGeom prst="rect">
            <a:avLst/>
          </a:prstGeom>
          <a:noFill/>
          <a:ln>
            <a:noFill/>
          </a:ln>
        </p:spPr>
        <p:txBody>
          <a:bodyPr tIns="91440" bIns="91440"/>
          <a:p>
            <a:pPr algn="ctr">
              <a:lnSpc>
                <a:spcPct val="100000"/>
              </a:lnSpc>
            </a:pPr>
            <a:r>
              <a:rPr b="1" lang="en-SG" sz="2400" spc="-1" strike="noStrike" cap="all">
                <a:solidFill>
                  <a:srgbClr val="ffffff"/>
                </a:solidFill>
                <a:uFill>
                  <a:solidFill>
                    <a:srgbClr val="ffffff"/>
                  </a:solidFill>
                </a:uFill>
                <a:latin typeface="Calibri"/>
              </a:rPr>
              <a:t>Data PREPARATION</a:t>
            </a:r>
            <a:endParaRPr b="0" lang="en-SG" sz="3200" spc="-1" strike="noStrike">
              <a:solidFill>
                <a:srgbClr val="ffffff"/>
              </a:solidFill>
              <a:uFill>
                <a:solidFill>
                  <a:srgbClr val="ffffff"/>
                </a:solidFill>
              </a:uFill>
              <a:latin typeface="Arial"/>
            </a:endParaRPr>
          </a:p>
        </p:txBody>
      </p:sp>
      <p:sp>
        <p:nvSpPr>
          <p:cNvPr id="263" name="CustomShape 2"/>
          <p:cNvSpPr/>
          <p:nvPr/>
        </p:nvSpPr>
        <p:spPr>
          <a:xfrm>
            <a:off x="731520" y="731520"/>
            <a:ext cx="1373040" cy="7923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000000"/>
                </a:solidFill>
                <a:uFill>
                  <a:solidFill>
                    <a:srgbClr val="ffffff"/>
                  </a:solidFill>
                </a:uFill>
                <a:latin typeface="Arial"/>
                <a:ea typeface="Arial"/>
              </a:rPr>
              <a:t>Corpus Generation</a:t>
            </a:r>
            <a:endParaRPr b="0" lang="en-SG" sz="1800" spc="-1" strike="noStrike">
              <a:solidFill>
                <a:srgbClr val="ffffff"/>
              </a:solidFill>
              <a:uFill>
                <a:solidFill>
                  <a:srgbClr val="ffffff"/>
                </a:solidFill>
              </a:uFill>
              <a:latin typeface="Arial"/>
            </a:endParaRPr>
          </a:p>
        </p:txBody>
      </p:sp>
      <p:sp>
        <p:nvSpPr>
          <p:cNvPr id="264" name="CustomShape 3"/>
          <p:cNvSpPr/>
          <p:nvPr/>
        </p:nvSpPr>
        <p:spPr>
          <a:xfrm rot="18328200">
            <a:off x="2113560" y="3198600"/>
            <a:ext cx="1063800" cy="37980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65" name="CustomShape 4"/>
          <p:cNvSpPr/>
          <p:nvPr/>
        </p:nvSpPr>
        <p:spPr>
          <a:xfrm>
            <a:off x="1112760" y="1523880"/>
            <a:ext cx="441720" cy="487800"/>
          </a:xfrm>
          <a:prstGeom prst="down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66" name="CustomShape 5"/>
          <p:cNvSpPr/>
          <p:nvPr/>
        </p:nvSpPr>
        <p:spPr>
          <a:xfrm>
            <a:off x="730080" y="3322440"/>
            <a:ext cx="1373040" cy="7923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000000"/>
                </a:solidFill>
                <a:uFill>
                  <a:solidFill>
                    <a:srgbClr val="ffffff"/>
                  </a:solidFill>
                </a:uFill>
                <a:latin typeface="Arial"/>
                <a:ea typeface="Arial"/>
              </a:rPr>
              <a:t>Stemming</a:t>
            </a:r>
            <a:endParaRPr b="0" lang="en-SG" sz="1800" spc="-1" strike="noStrike">
              <a:solidFill>
                <a:srgbClr val="ffffff"/>
              </a:solidFill>
              <a:uFill>
                <a:solidFill>
                  <a:srgbClr val="ffffff"/>
                </a:solidFill>
              </a:uFill>
              <a:latin typeface="Arial"/>
            </a:endParaRPr>
          </a:p>
        </p:txBody>
      </p:sp>
      <p:sp>
        <p:nvSpPr>
          <p:cNvPr id="267" name="CustomShape 6"/>
          <p:cNvSpPr/>
          <p:nvPr/>
        </p:nvSpPr>
        <p:spPr>
          <a:xfrm>
            <a:off x="1188720" y="2822760"/>
            <a:ext cx="441720" cy="469080"/>
          </a:xfrm>
          <a:prstGeom prst="down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68" name="CustomShape 7"/>
          <p:cNvSpPr/>
          <p:nvPr/>
        </p:nvSpPr>
        <p:spPr>
          <a:xfrm>
            <a:off x="6663600" y="685440"/>
            <a:ext cx="1469880" cy="62748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200" spc="-1" strike="noStrike">
                <a:solidFill>
                  <a:srgbClr val="000000"/>
                </a:solidFill>
                <a:uFill>
                  <a:solidFill>
                    <a:srgbClr val="ffffff"/>
                  </a:solidFill>
                </a:uFill>
                <a:latin typeface="Arial"/>
                <a:ea typeface="Arial"/>
              </a:rPr>
              <a:t>BOW</a:t>
            </a:r>
            <a:endParaRPr b="0" lang="en-SG" sz="1800" spc="-1" strike="noStrike">
              <a:solidFill>
                <a:srgbClr val="ffffff"/>
              </a:solidFill>
              <a:uFill>
                <a:solidFill>
                  <a:srgbClr val="ffffff"/>
                </a:solidFill>
              </a:uFill>
              <a:latin typeface="Arial"/>
            </a:endParaRPr>
          </a:p>
          <a:p>
            <a:pPr algn="ctr">
              <a:lnSpc>
                <a:spcPct val="100000"/>
              </a:lnSpc>
            </a:pPr>
            <a:r>
              <a:rPr b="1" lang="en-SG" sz="1200" spc="-1" strike="noStrike">
                <a:solidFill>
                  <a:srgbClr val="000000"/>
                </a:solidFill>
                <a:uFill>
                  <a:solidFill>
                    <a:srgbClr val="ffffff"/>
                  </a:solidFill>
                </a:uFill>
                <a:latin typeface="Arial"/>
                <a:ea typeface="Arial"/>
              </a:rPr>
              <a:t>Tf-idf; N-gram:1</a:t>
            </a:r>
            <a:endParaRPr b="0" lang="en-SG" sz="1800" spc="-1" strike="noStrike">
              <a:solidFill>
                <a:srgbClr val="ffffff"/>
              </a:solidFill>
              <a:uFill>
                <a:solidFill>
                  <a:srgbClr val="ffffff"/>
                </a:solidFill>
              </a:uFill>
              <a:latin typeface="Arial"/>
            </a:endParaRPr>
          </a:p>
        </p:txBody>
      </p:sp>
      <p:sp>
        <p:nvSpPr>
          <p:cNvPr id="269" name="CustomShape 8"/>
          <p:cNvSpPr/>
          <p:nvPr/>
        </p:nvSpPr>
        <p:spPr>
          <a:xfrm>
            <a:off x="4090320" y="2696040"/>
            <a:ext cx="1441440" cy="6087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200" spc="-1" strike="noStrike">
                <a:solidFill>
                  <a:srgbClr val="000000"/>
                </a:solidFill>
                <a:uFill>
                  <a:solidFill>
                    <a:srgbClr val="ffffff"/>
                  </a:solidFill>
                </a:uFill>
                <a:latin typeface="Arial"/>
                <a:ea typeface="Arial"/>
              </a:rPr>
              <a:t>Representation</a:t>
            </a:r>
            <a:endParaRPr b="0" lang="en-SG" sz="1800" spc="-1" strike="noStrike">
              <a:solidFill>
                <a:srgbClr val="ffffff"/>
              </a:solidFill>
              <a:uFill>
                <a:solidFill>
                  <a:srgbClr val="ffffff"/>
                </a:solidFill>
              </a:uFill>
              <a:latin typeface="Arial"/>
            </a:endParaRPr>
          </a:p>
        </p:txBody>
      </p:sp>
      <p:sp>
        <p:nvSpPr>
          <p:cNvPr id="270" name="CustomShape 9"/>
          <p:cNvSpPr/>
          <p:nvPr/>
        </p:nvSpPr>
        <p:spPr>
          <a:xfrm>
            <a:off x="731520" y="2011680"/>
            <a:ext cx="1373040" cy="79236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0" lang="en-SG" sz="1800" spc="-1" strike="noStrike">
                <a:solidFill>
                  <a:srgbClr val="000000"/>
                </a:solidFill>
                <a:uFill>
                  <a:solidFill>
                    <a:srgbClr val="ffffff"/>
                  </a:solidFill>
                </a:uFill>
                <a:latin typeface="Arial"/>
                <a:ea typeface="Arial"/>
              </a:rPr>
              <a:t>Stopwords Removal</a:t>
            </a:r>
            <a:endParaRPr b="0" lang="en-SG" sz="1800" spc="-1" strike="noStrike">
              <a:solidFill>
                <a:srgbClr val="ffffff"/>
              </a:solidFill>
              <a:uFill>
                <a:solidFill>
                  <a:srgbClr val="ffffff"/>
                </a:solidFill>
              </a:uFill>
              <a:latin typeface="Arial"/>
            </a:endParaRPr>
          </a:p>
        </p:txBody>
      </p:sp>
      <p:sp>
        <p:nvSpPr>
          <p:cNvPr id="271" name="CustomShape 10"/>
          <p:cNvSpPr/>
          <p:nvPr/>
        </p:nvSpPr>
        <p:spPr>
          <a:xfrm>
            <a:off x="6687720" y="2884320"/>
            <a:ext cx="1445760" cy="54180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400" spc="-1" strike="noStrike">
                <a:solidFill>
                  <a:srgbClr val="000000"/>
                </a:solidFill>
                <a:uFill>
                  <a:solidFill>
                    <a:srgbClr val="ffffff"/>
                  </a:solidFill>
                </a:uFill>
                <a:latin typeface="Arial"/>
                <a:ea typeface="Arial"/>
              </a:rPr>
              <a:t>BOW with POS tags</a:t>
            </a:r>
            <a:endParaRPr b="0" lang="en-SG" sz="1800" spc="-1" strike="noStrike">
              <a:solidFill>
                <a:srgbClr val="ffffff"/>
              </a:solidFill>
              <a:uFill>
                <a:solidFill>
                  <a:srgbClr val="ffffff"/>
                </a:solidFill>
              </a:uFill>
              <a:latin typeface="Arial"/>
            </a:endParaRPr>
          </a:p>
        </p:txBody>
      </p:sp>
      <p:sp>
        <p:nvSpPr>
          <p:cNvPr id="272" name="CustomShape 11"/>
          <p:cNvSpPr/>
          <p:nvPr/>
        </p:nvSpPr>
        <p:spPr>
          <a:xfrm>
            <a:off x="6663600" y="3900240"/>
            <a:ext cx="1469880" cy="54180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200" spc="-1" strike="noStrike">
                <a:solidFill>
                  <a:srgbClr val="000000"/>
                </a:solidFill>
                <a:uFill>
                  <a:solidFill>
                    <a:srgbClr val="ffffff"/>
                  </a:solidFill>
                </a:uFill>
                <a:latin typeface="Arial"/>
                <a:ea typeface="Arial"/>
              </a:rPr>
              <a:t>BOW </a:t>
            </a:r>
            <a:endParaRPr b="0" lang="en-SG" sz="1800" spc="-1" strike="noStrike">
              <a:solidFill>
                <a:srgbClr val="ffffff"/>
              </a:solidFill>
              <a:uFill>
                <a:solidFill>
                  <a:srgbClr val="ffffff"/>
                </a:solidFill>
              </a:uFill>
              <a:latin typeface="Arial"/>
            </a:endParaRPr>
          </a:p>
          <a:p>
            <a:pPr algn="ctr">
              <a:lnSpc>
                <a:spcPct val="100000"/>
              </a:lnSpc>
            </a:pPr>
            <a:r>
              <a:rPr b="1" lang="en-SG" sz="1200" spc="-1" strike="noStrike">
                <a:solidFill>
                  <a:srgbClr val="000000"/>
                </a:solidFill>
                <a:uFill>
                  <a:solidFill>
                    <a:srgbClr val="ffffff"/>
                  </a:solidFill>
                </a:uFill>
                <a:latin typeface="Arial"/>
                <a:ea typeface="Arial"/>
              </a:rPr>
              <a:t>Tf-idf; N-gram:2 + Sentiment</a:t>
            </a:r>
            <a:endParaRPr b="0" lang="en-SG" sz="1800" spc="-1" strike="noStrike">
              <a:solidFill>
                <a:srgbClr val="ffffff"/>
              </a:solidFill>
              <a:uFill>
                <a:solidFill>
                  <a:srgbClr val="ffffff"/>
                </a:solidFill>
              </a:uFill>
              <a:latin typeface="Arial"/>
            </a:endParaRPr>
          </a:p>
        </p:txBody>
      </p:sp>
      <p:sp>
        <p:nvSpPr>
          <p:cNvPr id="273" name="CustomShape 12"/>
          <p:cNvSpPr/>
          <p:nvPr/>
        </p:nvSpPr>
        <p:spPr>
          <a:xfrm rot="18121800">
            <a:off x="5099040" y="1525320"/>
            <a:ext cx="1704960" cy="61164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74" name="CustomShape 13"/>
          <p:cNvSpPr/>
          <p:nvPr/>
        </p:nvSpPr>
        <p:spPr>
          <a:xfrm rot="19106400">
            <a:off x="5549040" y="2150640"/>
            <a:ext cx="1107720" cy="61164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75" name="CustomShape 14"/>
          <p:cNvSpPr/>
          <p:nvPr/>
        </p:nvSpPr>
        <p:spPr>
          <a:xfrm rot="1479000">
            <a:off x="5593680" y="3453120"/>
            <a:ext cx="894960" cy="61164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
        <p:nvSpPr>
          <p:cNvPr id="276" name="CustomShape 15"/>
          <p:cNvSpPr/>
          <p:nvPr/>
        </p:nvSpPr>
        <p:spPr>
          <a:xfrm>
            <a:off x="6674040" y="1676880"/>
            <a:ext cx="1459800" cy="627480"/>
          </a:xfrm>
          <a:prstGeom prst="rect">
            <a:avLst/>
          </a:prstGeom>
          <a:solidFill>
            <a:srgbClr val="92d050"/>
          </a:solidFill>
          <a:ln w="9360">
            <a:solidFill>
              <a:srgbClr val="073763"/>
            </a:solidFill>
            <a:round/>
          </a:ln>
        </p:spPr>
        <p:style>
          <a:lnRef idx="0"/>
          <a:fillRef idx="0"/>
          <a:effectRef idx="0"/>
          <a:fontRef idx="minor"/>
        </p:style>
        <p:txBody>
          <a:bodyPr tIns="91440" bIns="91440" anchor="ctr"/>
          <a:p>
            <a:pPr algn="ctr">
              <a:lnSpc>
                <a:spcPct val="100000"/>
              </a:lnSpc>
            </a:pPr>
            <a:r>
              <a:rPr b="1" lang="en-SG" sz="1200" spc="-1" strike="noStrike">
                <a:solidFill>
                  <a:srgbClr val="000000"/>
                </a:solidFill>
                <a:uFill>
                  <a:solidFill>
                    <a:srgbClr val="ffffff"/>
                  </a:solidFill>
                </a:uFill>
                <a:latin typeface="Arial"/>
                <a:ea typeface="Arial"/>
              </a:rPr>
              <a:t>BOW</a:t>
            </a:r>
            <a:endParaRPr b="0" lang="en-SG" sz="1800" spc="-1" strike="noStrike">
              <a:solidFill>
                <a:srgbClr val="ffffff"/>
              </a:solidFill>
              <a:uFill>
                <a:solidFill>
                  <a:srgbClr val="ffffff"/>
                </a:solidFill>
              </a:uFill>
              <a:latin typeface="Arial"/>
            </a:endParaRPr>
          </a:p>
          <a:p>
            <a:pPr algn="ctr">
              <a:lnSpc>
                <a:spcPct val="100000"/>
              </a:lnSpc>
            </a:pPr>
            <a:r>
              <a:rPr b="1" lang="en-SG" sz="1200" spc="-1" strike="noStrike">
                <a:solidFill>
                  <a:srgbClr val="000000"/>
                </a:solidFill>
                <a:uFill>
                  <a:solidFill>
                    <a:srgbClr val="ffffff"/>
                  </a:solidFill>
                </a:uFill>
                <a:latin typeface="Arial"/>
                <a:ea typeface="Arial"/>
              </a:rPr>
              <a:t>Tf-idf; N-gram:2</a:t>
            </a:r>
            <a:endParaRPr b="0" lang="en-SG" sz="1800" spc="-1" strike="noStrike">
              <a:solidFill>
                <a:srgbClr val="ffffff"/>
              </a:solidFill>
              <a:uFill>
                <a:solidFill>
                  <a:srgbClr val="ffffff"/>
                </a:solidFill>
              </a:uFill>
              <a:latin typeface="Arial"/>
            </a:endParaRPr>
          </a:p>
        </p:txBody>
      </p:sp>
      <p:sp>
        <p:nvSpPr>
          <p:cNvPr id="277" name="CustomShape 16"/>
          <p:cNvSpPr/>
          <p:nvPr/>
        </p:nvSpPr>
        <p:spPr>
          <a:xfrm>
            <a:off x="5744160" y="2849400"/>
            <a:ext cx="830880" cy="611640"/>
          </a:xfrm>
          <a:prstGeom prst="rightArrow">
            <a:avLst>
              <a:gd name="adj1" fmla="val 50000"/>
              <a:gd name="adj2" fmla="val 50000"/>
            </a:avLst>
          </a:prstGeom>
          <a:solidFill>
            <a:srgbClr val="ac3ec1"/>
          </a:solidFill>
          <a:ln w="19080">
            <a:solidFill>
              <a:srgbClr val="7f2d8e"/>
            </a:solidFill>
            <a:round/>
          </a:ln>
        </p:spPr>
        <p:style>
          <a:lnRef idx="0"/>
          <a:fillRef idx="0"/>
          <a:effectRef idx="0"/>
          <a:fontRef idx="minor"/>
        </p:style>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2225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dc:description/>
  <dc:language>en-SG</dc:language>
  <cp:lastModifiedBy/>
  <dcterms:modified xsi:type="dcterms:W3CDTF">2017-04-15T16:11:58Z</dcterms:modified>
  <cp:revision>145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27</vt:i4>
  </property>
</Properties>
</file>